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57" r:id="rId4"/>
    <p:sldId id="285" r:id="rId5"/>
    <p:sldId id="284" r:id="rId6"/>
    <p:sldId id="286" r:id="rId7"/>
    <p:sldId id="291" r:id="rId8"/>
    <p:sldId id="288" r:id="rId9"/>
    <p:sldId id="290" r:id="rId10"/>
    <p:sldId id="292" r:id="rId11"/>
    <p:sldId id="298" r:id="rId12"/>
    <p:sldId id="303" r:id="rId13"/>
    <p:sldId id="306" r:id="rId14"/>
    <p:sldId id="304" r:id="rId15"/>
    <p:sldId id="269" r:id="rId16"/>
    <p:sldId id="300" r:id="rId17"/>
    <p:sldId id="296" r:id="rId18"/>
    <p:sldId id="305" r:id="rId19"/>
    <p:sldId id="259" r:id="rId20"/>
    <p:sldId id="299" r:id="rId21"/>
    <p:sldId id="302" r:id="rId22"/>
    <p:sldId id="293" r:id="rId23"/>
    <p:sldId id="268" r:id="rId24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/>
    <p:restoredTop sz="96327"/>
  </p:normalViewPr>
  <p:slideViewPr>
    <p:cSldViewPr snapToGrid="0">
      <p:cViewPr varScale="1">
        <p:scale>
          <a:sx n="150" d="100"/>
          <a:sy n="150" d="100"/>
        </p:scale>
        <p:origin x="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47232-3F75-4E97-9FCC-EC160DEF608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CEC3BF-1BC0-473C-8D8E-07C4767FA2E1}">
      <dgm:prSet custT="1"/>
      <dgm:spPr/>
      <dgm:t>
        <a:bodyPr/>
        <a:lstStyle/>
        <a:p>
          <a:r>
            <a:rPr lang="is-IS" sz="1800" dirty="0"/>
            <a:t>1. lota</a:t>
          </a:r>
        </a:p>
        <a:p>
          <a:r>
            <a:rPr lang="en-US" sz="1800" dirty="0" err="1"/>
            <a:t>Eignarfornöfn</a:t>
          </a:r>
          <a:endParaRPr lang="en-US" sz="1800" dirty="0"/>
        </a:p>
        <a:p>
          <a:r>
            <a:rPr lang="en-US" sz="1400" b="0" u="none" dirty="0" err="1"/>
            <a:t>Minn</a:t>
          </a:r>
          <a:r>
            <a:rPr lang="en-US" sz="1400" b="0" u="none" dirty="0"/>
            <a:t> </a:t>
          </a:r>
          <a:r>
            <a:rPr lang="en-US" sz="1400" b="0" u="none" dirty="0" err="1"/>
            <a:t>mín</a:t>
          </a:r>
          <a:r>
            <a:rPr lang="en-US" sz="1400" b="0" u="none" dirty="0"/>
            <a:t> mitt</a:t>
          </a:r>
        </a:p>
        <a:p>
          <a:r>
            <a:rPr lang="en-US" sz="1400" b="0" u="none" dirty="0" err="1"/>
            <a:t>Þinn</a:t>
          </a:r>
          <a:r>
            <a:rPr lang="en-US" sz="1400" b="0" u="none" dirty="0"/>
            <a:t> </a:t>
          </a:r>
          <a:r>
            <a:rPr lang="en-US" sz="1400" b="0" u="none" dirty="0" err="1"/>
            <a:t>þín</a:t>
          </a:r>
          <a:r>
            <a:rPr lang="en-US" sz="1400" b="0" u="none" dirty="0"/>
            <a:t> </a:t>
          </a:r>
          <a:r>
            <a:rPr lang="en-US" sz="1400" b="0" u="none" dirty="0" err="1"/>
            <a:t>þitt</a:t>
          </a:r>
          <a:endParaRPr lang="en-US" sz="1400" b="0" u="none" dirty="0"/>
        </a:p>
      </dgm:t>
    </dgm:pt>
    <dgm:pt modelId="{41EBD824-F65F-496C-BEBC-2EB1770A25AB}" type="parTrans" cxnId="{30B9C0C7-1F0C-4D4A-964F-96D3F59F454D}">
      <dgm:prSet/>
      <dgm:spPr/>
      <dgm:t>
        <a:bodyPr/>
        <a:lstStyle/>
        <a:p>
          <a:endParaRPr lang="en-US"/>
        </a:p>
      </dgm:t>
    </dgm:pt>
    <dgm:pt modelId="{04190701-EA8B-42A5-BF16-BD1CFCEC17F7}" type="sibTrans" cxnId="{30B9C0C7-1F0C-4D4A-964F-96D3F59F454D}">
      <dgm:prSet/>
      <dgm:spPr/>
      <dgm:t>
        <a:bodyPr/>
        <a:lstStyle/>
        <a:p>
          <a:endParaRPr lang="en-US"/>
        </a:p>
      </dgm:t>
    </dgm:pt>
    <dgm:pt modelId="{38880059-0D41-427B-B907-571346959F7F}">
      <dgm:prSet custT="1"/>
      <dgm:spPr/>
      <dgm:t>
        <a:bodyPr/>
        <a:lstStyle/>
        <a:p>
          <a:endParaRPr lang="is-IS" sz="1600" dirty="0"/>
        </a:p>
        <a:p>
          <a:r>
            <a:rPr lang="is-IS" sz="1800" dirty="0"/>
            <a:t>2. lota</a:t>
          </a:r>
        </a:p>
        <a:p>
          <a:r>
            <a:rPr lang="is-IS" sz="1800" dirty="0"/>
            <a:t>Spurnarorð</a:t>
          </a:r>
        </a:p>
        <a:p>
          <a:r>
            <a:rPr lang="is-IS" sz="1600" dirty="0"/>
            <a:t>hvað, hvaða, hvor, hvert, hver, hvernig, af hverju ...</a:t>
          </a:r>
          <a:endParaRPr lang="en-US" sz="1600" dirty="0"/>
        </a:p>
      </dgm:t>
    </dgm:pt>
    <dgm:pt modelId="{9C74A4D3-08B7-46DE-BDBE-1434D309E548}" type="parTrans" cxnId="{81D92B10-D910-466F-BFA6-64C2C89D2C0E}">
      <dgm:prSet/>
      <dgm:spPr/>
      <dgm:t>
        <a:bodyPr/>
        <a:lstStyle/>
        <a:p>
          <a:endParaRPr lang="en-US"/>
        </a:p>
      </dgm:t>
    </dgm:pt>
    <dgm:pt modelId="{E571CEF5-8299-4297-BDFC-334B3B597D01}" type="sibTrans" cxnId="{81D92B10-D910-466F-BFA6-64C2C89D2C0E}">
      <dgm:prSet/>
      <dgm:spPr/>
      <dgm:t>
        <a:bodyPr/>
        <a:lstStyle/>
        <a:p>
          <a:endParaRPr lang="en-US"/>
        </a:p>
      </dgm:t>
    </dgm:pt>
    <dgm:pt modelId="{E9F5E9DE-2157-499F-9A16-A123B74293DB}">
      <dgm:prSet custT="1"/>
      <dgm:spPr/>
      <dgm:t>
        <a:bodyPr/>
        <a:lstStyle/>
        <a:p>
          <a:r>
            <a:rPr lang="is-IS" sz="1800" dirty="0"/>
            <a:t>3. lota</a:t>
          </a:r>
        </a:p>
        <a:p>
          <a:r>
            <a:rPr lang="is-IS" sz="1800" dirty="0"/>
            <a:t>Kyn og fallbeyging </a:t>
          </a:r>
        </a:p>
        <a:p>
          <a:r>
            <a:rPr lang="is-IS" sz="1400" dirty="0"/>
            <a:t>Karlkyn – kvenkyn - hvorugkyn</a:t>
          </a:r>
          <a:endParaRPr lang="en-US" sz="1400" dirty="0"/>
        </a:p>
      </dgm:t>
    </dgm:pt>
    <dgm:pt modelId="{05278A50-8767-4954-A1EB-E39A3579A16C}" type="parTrans" cxnId="{59785A85-0C02-441F-BB61-6322FC88B213}">
      <dgm:prSet/>
      <dgm:spPr/>
      <dgm:t>
        <a:bodyPr/>
        <a:lstStyle/>
        <a:p>
          <a:endParaRPr lang="en-US"/>
        </a:p>
      </dgm:t>
    </dgm:pt>
    <dgm:pt modelId="{257BD774-0965-4339-93D9-34764F460254}" type="sibTrans" cxnId="{59785A85-0C02-441F-BB61-6322FC88B213}">
      <dgm:prSet/>
      <dgm:spPr/>
      <dgm:t>
        <a:bodyPr/>
        <a:lstStyle/>
        <a:p>
          <a:endParaRPr lang="en-US"/>
        </a:p>
      </dgm:t>
    </dgm:pt>
    <dgm:pt modelId="{42A43AD9-0082-4C11-B3D3-816B237A4258}">
      <dgm:prSet custT="1"/>
      <dgm:spPr/>
      <dgm:t>
        <a:bodyPr/>
        <a:lstStyle/>
        <a:p>
          <a:endParaRPr lang="en-US" sz="1500" dirty="0"/>
        </a:p>
        <a:p>
          <a:r>
            <a:rPr lang="en-US" sz="1800" dirty="0"/>
            <a:t>4. lota</a:t>
          </a:r>
        </a:p>
        <a:p>
          <a:r>
            <a:rPr lang="en-US" sz="1800" dirty="0" err="1"/>
            <a:t>Tölurnar</a:t>
          </a:r>
          <a:r>
            <a:rPr lang="en-US" sz="1800" dirty="0"/>
            <a:t> </a:t>
          </a:r>
          <a:r>
            <a:rPr lang="en-US" sz="1800" dirty="0" err="1"/>
            <a:t>og</a:t>
          </a:r>
          <a:r>
            <a:rPr lang="en-US" sz="1800" dirty="0"/>
            <a:t> </a:t>
          </a:r>
          <a:r>
            <a:rPr lang="en-US" sz="1800" dirty="0" err="1"/>
            <a:t>fallbeyging</a:t>
          </a:r>
          <a:endParaRPr lang="en-US" sz="1800" dirty="0"/>
        </a:p>
        <a:p>
          <a:r>
            <a:rPr lang="en-US" sz="1500" dirty="0" err="1"/>
            <a:t>Þrír</a:t>
          </a:r>
          <a:r>
            <a:rPr lang="en-US" sz="1500" dirty="0"/>
            <a:t>, </a:t>
          </a:r>
          <a:r>
            <a:rPr lang="en-US" sz="1500" dirty="0" err="1"/>
            <a:t>þrjár</a:t>
          </a:r>
          <a:r>
            <a:rPr lang="en-US" sz="1500" dirty="0"/>
            <a:t>, </a:t>
          </a:r>
          <a:r>
            <a:rPr lang="en-US" sz="1500" dirty="0" err="1"/>
            <a:t>þrjú</a:t>
          </a:r>
          <a:r>
            <a:rPr lang="en-US" sz="1500" dirty="0"/>
            <a:t>, </a:t>
          </a:r>
          <a:r>
            <a:rPr lang="en-US" sz="1500" dirty="0" err="1"/>
            <a:t>þriggja</a:t>
          </a:r>
          <a:r>
            <a:rPr lang="en-US" sz="1500" dirty="0"/>
            <a:t>, </a:t>
          </a:r>
          <a:r>
            <a:rPr lang="en-US" sz="1500" dirty="0" err="1"/>
            <a:t>þriðji</a:t>
          </a:r>
          <a:endParaRPr lang="en-US" sz="1500" dirty="0"/>
        </a:p>
        <a:p>
          <a:endParaRPr lang="en-US" sz="1500" dirty="0"/>
        </a:p>
      </dgm:t>
    </dgm:pt>
    <dgm:pt modelId="{7A2D396A-6F3B-4721-951F-550710BFA269}" type="parTrans" cxnId="{DE3187CF-CC69-469D-93A0-D3E58AA86E89}">
      <dgm:prSet/>
      <dgm:spPr/>
      <dgm:t>
        <a:bodyPr/>
        <a:lstStyle/>
        <a:p>
          <a:endParaRPr lang="en-US"/>
        </a:p>
      </dgm:t>
    </dgm:pt>
    <dgm:pt modelId="{74E13620-4BD0-426E-8939-B032824DDAB3}" type="sibTrans" cxnId="{DE3187CF-CC69-469D-93A0-D3E58AA86E89}">
      <dgm:prSet/>
      <dgm:spPr/>
      <dgm:t>
        <a:bodyPr/>
        <a:lstStyle/>
        <a:p>
          <a:endParaRPr lang="en-US"/>
        </a:p>
      </dgm:t>
    </dgm:pt>
    <dgm:pt modelId="{AA623601-A28E-4B13-AEDD-5E194CD6BA6D}">
      <dgm:prSet custT="1"/>
      <dgm:spPr/>
      <dgm:t>
        <a:bodyPr/>
        <a:lstStyle/>
        <a:p>
          <a:endParaRPr lang="is-IS" sz="1100" dirty="0"/>
        </a:p>
        <a:p>
          <a:endParaRPr lang="is-IS" sz="1100" dirty="0"/>
        </a:p>
        <a:p>
          <a:endParaRPr lang="is-IS" sz="1100" dirty="0"/>
        </a:p>
        <a:p>
          <a:r>
            <a:rPr lang="is-IS" sz="1800" dirty="0"/>
            <a:t>5. lota</a:t>
          </a:r>
        </a:p>
        <a:p>
          <a:r>
            <a:rPr lang="is-IS" sz="1800" dirty="0"/>
            <a:t>Lýsingarorð</a:t>
          </a:r>
        </a:p>
        <a:p>
          <a:r>
            <a:rPr lang="is-IS" sz="1100" dirty="0"/>
            <a:t>Svangur, svangir, svöng, svangar, </a:t>
          </a:r>
        </a:p>
        <a:p>
          <a:r>
            <a:rPr lang="is-IS" sz="1100" dirty="0"/>
            <a:t>svangt, svöng</a:t>
          </a:r>
        </a:p>
        <a:p>
          <a:endParaRPr lang="is-IS" sz="1100" dirty="0"/>
        </a:p>
        <a:p>
          <a:endParaRPr lang="en-US" sz="1100" dirty="0"/>
        </a:p>
      </dgm:t>
    </dgm:pt>
    <dgm:pt modelId="{EBB206F0-DC50-41C4-B354-FB53D1772FF4}" type="parTrans" cxnId="{C2C6C629-0D18-451A-9A92-B7E6F0FEB79F}">
      <dgm:prSet/>
      <dgm:spPr/>
      <dgm:t>
        <a:bodyPr/>
        <a:lstStyle/>
        <a:p>
          <a:endParaRPr lang="en-US"/>
        </a:p>
      </dgm:t>
    </dgm:pt>
    <dgm:pt modelId="{00D6FFA4-3A97-4962-B313-0989540456EF}" type="sibTrans" cxnId="{C2C6C629-0D18-451A-9A92-B7E6F0FEB79F}">
      <dgm:prSet/>
      <dgm:spPr/>
      <dgm:t>
        <a:bodyPr/>
        <a:lstStyle/>
        <a:p>
          <a:endParaRPr lang="en-US"/>
        </a:p>
      </dgm:t>
    </dgm:pt>
    <dgm:pt modelId="{1308CAD0-51ED-46A0-B232-F5E92481BF8F}">
      <dgm:prSet custT="1"/>
      <dgm:spPr/>
      <dgm:t>
        <a:bodyPr/>
        <a:lstStyle/>
        <a:p>
          <a:endParaRPr lang="is-IS" sz="1500" dirty="0"/>
        </a:p>
        <a:p>
          <a:r>
            <a:rPr lang="is-IS" sz="1800" dirty="0"/>
            <a:t>6. lota</a:t>
          </a:r>
        </a:p>
        <a:p>
          <a:r>
            <a:rPr lang="is-IS" sz="1800" dirty="0"/>
            <a:t>Sagnorð nútíð</a:t>
          </a:r>
        </a:p>
        <a:p>
          <a:r>
            <a:rPr lang="en-US" sz="1400" dirty="0" err="1"/>
            <a:t>Ég</a:t>
          </a:r>
          <a:r>
            <a:rPr lang="en-US" sz="1400" dirty="0"/>
            <a:t> </a:t>
          </a:r>
          <a:r>
            <a:rPr lang="en-US" sz="1400" dirty="0" err="1"/>
            <a:t>drekk</a:t>
          </a:r>
          <a:r>
            <a:rPr lang="en-US" sz="1400" dirty="0"/>
            <a:t> </a:t>
          </a:r>
          <a:r>
            <a:rPr lang="en-US" sz="1400" dirty="0" err="1"/>
            <a:t>kaffi</a:t>
          </a:r>
          <a:endParaRPr lang="en-US" sz="1400" dirty="0"/>
        </a:p>
      </dgm:t>
    </dgm:pt>
    <dgm:pt modelId="{101FA533-DBD6-470A-9C4F-1346AB82AAC2}" type="parTrans" cxnId="{1E7368E2-92CB-4D06-9E2B-E4187E7C582E}">
      <dgm:prSet/>
      <dgm:spPr/>
      <dgm:t>
        <a:bodyPr/>
        <a:lstStyle/>
        <a:p>
          <a:endParaRPr lang="en-US"/>
        </a:p>
      </dgm:t>
    </dgm:pt>
    <dgm:pt modelId="{8933F308-CE5F-407A-9C21-AEDF09D8D113}" type="sibTrans" cxnId="{1E7368E2-92CB-4D06-9E2B-E4187E7C582E}">
      <dgm:prSet/>
      <dgm:spPr/>
      <dgm:t>
        <a:bodyPr/>
        <a:lstStyle/>
        <a:p>
          <a:endParaRPr lang="en-US"/>
        </a:p>
      </dgm:t>
    </dgm:pt>
    <dgm:pt modelId="{1B42B282-D120-41AD-8583-67D25982E1C1}">
      <dgm:prSet custT="1"/>
      <dgm:spPr/>
      <dgm:t>
        <a:bodyPr/>
        <a:lstStyle/>
        <a:p>
          <a:endParaRPr lang="en-US" sz="1800" dirty="0"/>
        </a:p>
        <a:p>
          <a:r>
            <a:rPr lang="en-US" sz="1800" dirty="0"/>
            <a:t>7. lota </a:t>
          </a:r>
        </a:p>
        <a:p>
          <a:r>
            <a:rPr lang="en-US" sz="1800" dirty="0" err="1"/>
            <a:t>Sagnorð</a:t>
          </a:r>
          <a:r>
            <a:rPr lang="en-US" sz="1800" dirty="0"/>
            <a:t> </a:t>
          </a:r>
          <a:r>
            <a:rPr lang="en-US" sz="1800" dirty="0" err="1"/>
            <a:t>þátíð</a:t>
          </a:r>
          <a:endParaRPr lang="en-US" sz="1800" dirty="0"/>
        </a:p>
        <a:p>
          <a:r>
            <a:rPr lang="en-US" sz="1400" dirty="0" err="1"/>
            <a:t>Ég</a:t>
          </a:r>
          <a:r>
            <a:rPr lang="en-US" sz="1400" dirty="0"/>
            <a:t> </a:t>
          </a:r>
          <a:r>
            <a:rPr lang="en-US" sz="1400" dirty="0" err="1"/>
            <a:t>drakk</a:t>
          </a:r>
          <a:r>
            <a:rPr lang="en-US" sz="1400" dirty="0"/>
            <a:t> </a:t>
          </a:r>
          <a:r>
            <a:rPr lang="en-US" sz="1400" dirty="0" err="1"/>
            <a:t>kaffi</a:t>
          </a:r>
          <a:endParaRPr lang="en-US" sz="1400" dirty="0"/>
        </a:p>
      </dgm:t>
    </dgm:pt>
    <dgm:pt modelId="{760AABF5-ABEA-455D-A036-B13CBBCC75B3}" type="parTrans" cxnId="{751F6F68-1693-41EE-8437-CB02DD6E7BA1}">
      <dgm:prSet/>
      <dgm:spPr/>
      <dgm:t>
        <a:bodyPr/>
        <a:lstStyle/>
        <a:p>
          <a:endParaRPr lang="en-US"/>
        </a:p>
      </dgm:t>
    </dgm:pt>
    <dgm:pt modelId="{10F42EE2-B99C-4F6E-B59C-51C2FE2589EC}" type="sibTrans" cxnId="{751F6F68-1693-41EE-8437-CB02DD6E7BA1}">
      <dgm:prSet/>
      <dgm:spPr/>
      <dgm:t>
        <a:bodyPr/>
        <a:lstStyle/>
        <a:p>
          <a:endParaRPr lang="en-US"/>
        </a:p>
      </dgm:t>
    </dgm:pt>
    <dgm:pt modelId="{BE6CBA23-E10D-49EF-BF51-C5AE9606CBF8}">
      <dgm:prSet custT="1"/>
      <dgm:spPr/>
      <dgm:t>
        <a:bodyPr/>
        <a:lstStyle/>
        <a:p>
          <a:r>
            <a:rPr lang="en-US" sz="1800" dirty="0"/>
            <a:t>8. lota</a:t>
          </a:r>
        </a:p>
        <a:p>
          <a:r>
            <a:rPr lang="en-US" sz="1800" dirty="0" err="1"/>
            <a:t>Samantekt</a:t>
          </a:r>
          <a:r>
            <a:rPr lang="en-US" sz="1800" dirty="0"/>
            <a:t> </a:t>
          </a:r>
          <a:r>
            <a:rPr lang="en-US" sz="1800" dirty="0" err="1"/>
            <a:t>og</a:t>
          </a:r>
          <a:r>
            <a:rPr lang="en-US" sz="1800" dirty="0"/>
            <a:t> </a:t>
          </a:r>
          <a:r>
            <a:rPr lang="en-US" sz="1800" dirty="0" err="1"/>
            <a:t>upprifjun</a:t>
          </a:r>
          <a:r>
            <a:rPr lang="en-US" sz="1800" dirty="0"/>
            <a:t> </a:t>
          </a:r>
        </a:p>
      </dgm:t>
    </dgm:pt>
    <dgm:pt modelId="{CBAEF491-DACA-42FC-9CA3-889334E22DD8}" type="parTrans" cxnId="{B537F2BD-3BF5-4D7A-A576-3C015FBA2389}">
      <dgm:prSet/>
      <dgm:spPr/>
      <dgm:t>
        <a:bodyPr/>
        <a:lstStyle/>
        <a:p>
          <a:endParaRPr lang="en-US"/>
        </a:p>
      </dgm:t>
    </dgm:pt>
    <dgm:pt modelId="{D1131DCF-427E-4500-BBF9-532B3A08CFBD}" type="sibTrans" cxnId="{B537F2BD-3BF5-4D7A-A576-3C015FBA2389}">
      <dgm:prSet/>
      <dgm:spPr/>
      <dgm:t>
        <a:bodyPr/>
        <a:lstStyle/>
        <a:p>
          <a:endParaRPr lang="en-US"/>
        </a:p>
      </dgm:t>
    </dgm:pt>
    <dgm:pt modelId="{CAE996C4-C0A5-144B-857B-44748724CD0D}" type="pres">
      <dgm:prSet presAssocID="{E1347232-3F75-4E97-9FCC-EC160DEF608B}" presName="diagram" presStyleCnt="0">
        <dgm:presLayoutVars>
          <dgm:dir/>
          <dgm:resizeHandles val="exact"/>
        </dgm:presLayoutVars>
      </dgm:prSet>
      <dgm:spPr/>
    </dgm:pt>
    <dgm:pt modelId="{8DA9A400-942D-D640-8EC3-C7BCA27409A9}" type="pres">
      <dgm:prSet presAssocID="{42CEC3BF-1BC0-473C-8D8E-07C4767FA2E1}" presName="node" presStyleLbl="node1" presStyleIdx="0" presStyleCnt="8">
        <dgm:presLayoutVars>
          <dgm:bulletEnabled val="1"/>
        </dgm:presLayoutVars>
      </dgm:prSet>
      <dgm:spPr/>
    </dgm:pt>
    <dgm:pt modelId="{2718C936-0F79-2140-8F14-6417E67237BD}" type="pres">
      <dgm:prSet presAssocID="{04190701-EA8B-42A5-BF16-BD1CFCEC17F7}" presName="sibTrans" presStyleCnt="0"/>
      <dgm:spPr/>
    </dgm:pt>
    <dgm:pt modelId="{E71D23FB-8AC1-4644-BF3D-575052513783}" type="pres">
      <dgm:prSet presAssocID="{38880059-0D41-427B-B907-571346959F7F}" presName="node" presStyleLbl="node1" presStyleIdx="1" presStyleCnt="8">
        <dgm:presLayoutVars>
          <dgm:bulletEnabled val="1"/>
        </dgm:presLayoutVars>
      </dgm:prSet>
      <dgm:spPr/>
    </dgm:pt>
    <dgm:pt modelId="{5A19F047-430C-F94D-915E-54B5252A3538}" type="pres">
      <dgm:prSet presAssocID="{E571CEF5-8299-4297-BDFC-334B3B597D01}" presName="sibTrans" presStyleCnt="0"/>
      <dgm:spPr/>
    </dgm:pt>
    <dgm:pt modelId="{E1A86430-3835-3B45-9497-C9C2B90B7F71}" type="pres">
      <dgm:prSet presAssocID="{E9F5E9DE-2157-499F-9A16-A123B74293DB}" presName="node" presStyleLbl="node1" presStyleIdx="2" presStyleCnt="8">
        <dgm:presLayoutVars>
          <dgm:bulletEnabled val="1"/>
        </dgm:presLayoutVars>
      </dgm:prSet>
      <dgm:spPr/>
    </dgm:pt>
    <dgm:pt modelId="{44873EA7-2F11-FE43-B573-A70DB1265755}" type="pres">
      <dgm:prSet presAssocID="{257BD774-0965-4339-93D9-34764F460254}" presName="sibTrans" presStyleCnt="0"/>
      <dgm:spPr/>
    </dgm:pt>
    <dgm:pt modelId="{A6CD836C-4238-2D4C-BA26-14F4CEE727CA}" type="pres">
      <dgm:prSet presAssocID="{42A43AD9-0082-4C11-B3D3-816B237A4258}" presName="node" presStyleLbl="node1" presStyleIdx="3" presStyleCnt="8" custLinFactNeighborX="-418" custLinFactNeighborY="0">
        <dgm:presLayoutVars>
          <dgm:bulletEnabled val="1"/>
        </dgm:presLayoutVars>
      </dgm:prSet>
      <dgm:spPr/>
    </dgm:pt>
    <dgm:pt modelId="{D292137E-7AF1-DA44-8B5C-48B3A2985961}" type="pres">
      <dgm:prSet presAssocID="{74E13620-4BD0-426E-8939-B032824DDAB3}" presName="sibTrans" presStyleCnt="0"/>
      <dgm:spPr/>
    </dgm:pt>
    <dgm:pt modelId="{B8D2F4A5-5D11-1647-9A0F-D605CF568144}" type="pres">
      <dgm:prSet presAssocID="{AA623601-A28E-4B13-AEDD-5E194CD6BA6D}" presName="node" presStyleLbl="node1" presStyleIdx="4" presStyleCnt="8">
        <dgm:presLayoutVars>
          <dgm:bulletEnabled val="1"/>
        </dgm:presLayoutVars>
      </dgm:prSet>
      <dgm:spPr/>
    </dgm:pt>
    <dgm:pt modelId="{45E6F3CA-CF52-FD49-8C5B-82A913A75453}" type="pres">
      <dgm:prSet presAssocID="{00D6FFA4-3A97-4962-B313-0989540456EF}" presName="sibTrans" presStyleCnt="0"/>
      <dgm:spPr/>
    </dgm:pt>
    <dgm:pt modelId="{BAED5DD6-7F60-4840-9FFD-85E428302C3D}" type="pres">
      <dgm:prSet presAssocID="{1308CAD0-51ED-46A0-B232-F5E92481BF8F}" presName="node" presStyleLbl="node1" presStyleIdx="5" presStyleCnt="8" custLinFactNeighborX="395" custLinFactNeighborY="659">
        <dgm:presLayoutVars>
          <dgm:bulletEnabled val="1"/>
        </dgm:presLayoutVars>
      </dgm:prSet>
      <dgm:spPr/>
    </dgm:pt>
    <dgm:pt modelId="{C77F38AE-ED71-0248-A2BB-0C1FC54F2D5C}" type="pres">
      <dgm:prSet presAssocID="{8933F308-CE5F-407A-9C21-AEDF09D8D113}" presName="sibTrans" presStyleCnt="0"/>
      <dgm:spPr/>
    </dgm:pt>
    <dgm:pt modelId="{44DBB9BF-0E7A-4048-A30A-4E947C6D3D42}" type="pres">
      <dgm:prSet presAssocID="{1B42B282-D120-41AD-8583-67D25982E1C1}" presName="node" presStyleLbl="node1" presStyleIdx="6" presStyleCnt="8" custLinFactNeighborX="1581" custLinFactNeighborY="1317">
        <dgm:presLayoutVars>
          <dgm:bulletEnabled val="1"/>
        </dgm:presLayoutVars>
      </dgm:prSet>
      <dgm:spPr/>
    </dgm:pt>
    <dgm:pt modelId="{70159A49-295E-084F-B565-C9A41CE7C9CA}" type="pres">
      <dgm:prSet presAssocID="{10F42EE2-B99C-4F6E-B59C-51C2FE2589EC}" presName="sibTrans" presStyleCnt="0"/>
      <dgm:spPr/>
    </dgm:pt>
    <dgm:pt modelId="{31CB373A-E7F3-8B43-9AA1-8EDACEFA8CF0}" type="pres">
      <dgm:prSet presAssocID="{BE6CBA23-E10D-49EF-BF51-C5AE9606CBF8}" presName="node" presStyleLbl="node1" presStyleIdx="7" presStyleCnt="8" custLinFactNeighborX="1186" custLinFactNeighborY="1317">
        <dgm:presLayoutVars>
          <dgm:bulletEnabled val="1"/>
        </dgm:presLayoutVars>
      </dgm:prSet>
      <dgm:spPr/>
    </dgm:pt>
  </dgm:ptLst>
  <dgm:cxnLst>
    <dgm:cxn modelId="{81D92B10-D910-466F-BFA6-64C2C89D2C0E}" srcId="{E1347232-3F75-4E97-9FCC-EC160DEF608B}" destId="{38880059-0D41-427B-B907-571346959F7F}" srcOrd="1" destOrd="0" parTransId="{9C74A4D3-08B7-46DE-BDBE-1434D309E548}" sibTransId="{E571CEF5-8299-4297-BDFC-334B3B597D01}"/>
    <dgm:cxn modelId="{C2C6C629-0D18-451A-9A92-B7E6F0FEB79F}" srcId="{E1347232-3F75-4E97-9FCC-EC160DEF608B}" destId="{AA623601-A28E-4B13-AEDD-5E194CD6BA6D}" srcOrd="4" destOrd="0" parTransId="{EBB206F0-DC50-41C4-B354-FB53D1772FF4}" sibTransId="{00D6FFA4-3A97-4962-B313-0989540456EF}"/>
    <dgm:cxn modelId="{2F7D2742-5317-7B46-92A7-11935A47A41A}" type="presOf" srcId="{38880059-0D41-427B-B907-571346959F7F}" destId="{E71D23FB-8AC1-4644-BF3D-575052513783}" srcOrd="0" destOrd="0" presId="urn:microsoft.com/office/officeart/2005/8/layout/default"/>
    <dgm:cxn modelId="{68467554-FC73-3D4F-B257-0F8F27CDE92B}" type="presOf" srcId="{42A43AD9-0082-4C11-B3D3-816B237A4258}" destId="{A6CD836C-4238-2D4C-BA26-14F4CEE727CA}" srcOrd="0" destOrd="0" presId="urn:microsoft.com/office/officeart/2005/8/layout/default"/>
    <dgm:cxn modelId="{2E614858-55D5-2C4E-B251-F339409FA83E}" type="presOf" srcId="{1308CAD0-51ED-46A0-B232-F5E92481BF8F}" destId="{BAED5DD6-7F60-4840-9FFD-85E428302C3D}" srcOrd="0" destOrd="0" presId="urn:microsoft.com/office/officeart/2005/8/layout/default"/>
    <dgm:cxn modelId="{A90B9959-E310-714B-BD08-C599E4222F83}" type="presOf" srcId="{E9F5E9DE-2157-499F-9A16-A123B74293DB}" destId="{E1A86430-3835-3B45-9497-C9C2B90B7F71}" srcOrd="0" destOrd="0" presId="urn:microsoft.com/office/officeart/2005/8/layout/default"/>
    <dgm:cxn modelId="{514D7F65-1B49-E54C-8E99-00D134FED756}" type="presOf" srcId="{42CEC3BF-1BC0-473C-8D8E-07C4767FA2E1}" destId="{8DA9A400-942D-D640-8EC3-C7BCA27409A9}" srcOrd="0" destOrd="0" presId="urn:microsoft.com/office/officeart/2005/8/layout/default"/>
    <dgm:cxn modelId="{751F6F68-1693-41EE-8437-CB02DD6E7BA1}" srcId="{E1347232-3F75-4E97-9FCC-EC160DEF608B}" destId="{1B42B282-D120-41AD-8583-67D25982E1C1}" srcOrd="6" destOrd="0" parTransId="{760AABF5-ABEA-455D-A036-B13CBBCC75B3}" sibTransId="{10F42EE2-B99C-4F6E-B59C-51C2FE2589EC}"/>
    <dgm:cxn modelId="{65712C77-4B3B-C640-9597-5431C0C3EA25}" type="presOf" srcId="{E1347232-3F75-4E97-9FCC-EC160DEF608B}" destId="{CAE996C4-C0A5-144B-857B-44748724CD0D}" srcOrd="0" destOrd="0" presId="urn:microsoft.com/office/officeart/2005/8/layout/default"/>
    <dgm:cxn modelId="{69F23681-EE45-624A-AD7C-B40F84AE4F33}" type="presOf" srcId="{BE6CBA23-E10D-49EF-BF51-C5AE9606CBF8}" destId="{31CB373A-E7F3-8B43-9AA1-8EDACEFA8CF0}" srcOrd="0" destOrd="0" presId="urn:microsoft.com/office/officeart/2005/8/layout/default"/>
    <dgm:cxn modelId="{59785A85-0C02-441F-BB61-6322FC88B213}" srcId="{E1347232-3F75-4E97-9FCC-EC160DEF608B}" destId="{E9F5E9DE-2157-499F-9A16-A123B74293DB}" srcOrd="2" destOrd="0" parTransId="{05278A50-8767-4954-A1EB-E39A3579A16C}" sibTransId="{257BD774-0965-4339-93D9-34764F460254}"/>
    <dgm:cxn modelId="{1710D38B-F50C-3648-8B4A-F900C40E5EE3}" type="presOf" srcId="{1B42B282-D120-41AD-8583-67D25982E1C1}" destId="{44DBB9BF-0E7A-4048-A30A-4E947C6D3D42}" srcOrd="0" destOrd="0" presId="urn:microsoft.com/office/officeart/2005/8/layout/default"/>
    <dgm:cxn modelId="{B537F2BD-3BF5-4D7A-A576-3C015FBA2389}" srcId="{E1347232-3F75-4E97-9FCC-EC160DEF608B}" destId="{BE6CBA23-E10D-49EF-BF51-C5AE9606CBF8}" srcOrd="7" destOrd="0" parTransId="{CBAEF491-DACA-42FC-9CA3-889334E22DD8}" sibTransId="{D1131DCF-427E-4500-BBF9-532B3A08CFBD}"/>
    <dgm:cxn modelId="{A55B04C3-0A25-C14C-AD2C-564C5D674E99}" type="presOf" srcId="{AA623601-A28E-4B13-AEDD-5E194CD6BA6D}" destId="{B8D2F4A5-5D11-1647-9A0F-D605CF568144}" srcOrd="0" destOrd="0" presId="urn:microsoft.com/office/officeart/2005/8/layout/default"/>
    <dgm:cxn modelId="{30B9C0C7-1F0C-4D4A-964F-96D3F59F454D}" srcId="{E1347232-3F75-4E97-9FCC-EC160DEF608B}" destId="{42CEC3BF-1BC0-473C-8D8E-07C4767FA2E1}" srcOrd="0" destOrd="0" parTransId="{41EBD824-F65F-496C-BEBC-2EB1770A25AB}" sibTransId="{04190701-EA8B-42A5-BF16-BD1CFCEC17F7}"/>
    <dgm:cxn modelId="{DE3187CF-CC69-469D-93A0-D3E58AA86E89}" srcId="{E1347232-3F75-4E97-9FCC-EC160DEF608B}" destId="{42A43AD9-0082-4C11-B3D3-816B237A4258}" srcOrd="3" destOrd="0" parTransId="{7A2D396A-6F3B-4721-951F-550710BFA269}" sibTransId="{74E13620-4BD0-426E-8939-B032824DDAB3}"/>
    <dgm:cxn modelId="{1E7368E2-92CB-4D06-9E2B-E4187E7C582E}" srcId="{E1347232-3F75-4E97-9FCC-EC160DEF608B}" destId="{1308CAD0-51ED-46A0-B232-F5E92481BF8F}" srcOrd="5" destOrd="0" parTransId="{101FA533-DBD6-470A-9C4F-1346AB82AAC2}" sibTransId="{8933F308-CE5F-407A-9C21-AEDF09D8D113}"/>
    <dgm:cxn modelId="{7EFC3FFB-19ED-A541-ADAE-6A80DBF78ECA}" type="presParOf" srcId="{CAE996C4-C0A5-144B-857B-44748724CD0D}" destId="{8DA9A400-942D-D640-8EC3-C7BCA27409A9}" srcOrd="0" destOrd="0" presId="urn:microsoft.com/office/officeart/2005/8/layout/default"/>
    <dgm:cxn modelId="{0AE865B3-1B25-7849-B134-A918AC08CD5F}" type="presParOf" srcId="{CAE996C4-C0A5-144B-857B-44748724CD0D}" destId="{2718C936-0F79-2140-8F14-6417E67237BD}" srcOrd="1" destOrd="0" presId="urn:microsoft.com/office/officeart/2005/8/layout/default"/>
    <dgm:cxn modelId="{1865B410-EFBF-2F46-A833-BB2C7464BFD2}" type="presParOf" srcId="{CAE996C4-C0A5-144B-857B-44748724CD0D}" destId="{E71D23FB-8AC1-4644-BF3D-575052513783}" srcOrd="2" destOrd="0" presId="urn:microsoft.com/office/officeart/2005/8/layout/default"/>
    <dgm:cxn modelId="{CD313F02-4F3E-3945-AF29-AB3638493171}" type="presParOf" srcId="{CAE996C4-C0A5-144B-857B-44748724CD0D}" destId="{5A19F047-430C-F94D-915E-54B5252A3538}" srcOrd="3" destOrd="0" presId="urn:microsoft.com/office/officeart/2005/8/layout/default"/>
    <dgm:cxn modelId="{62B0A3C1-6FB6-D948-A459-61BA540BBFCF}" type="presParOf" srcId="{CAE996C4-C0A5-144B-857B-44748724CD0D}" destId="{E1A86430-3835-3B45-9497-C9C2B90B7F71}" srcOrd="4" destOrd="0" presId="urn:microsoft.com/office/officeart/2005/8/layout/default"/>
    <dgm:cxn modelId="{8D5E7D2B-E7CF-BD43-AFA1-9C9F45B92706}" type="presParOf" srcId="{CAE996C4-C0A5-144B-857B-44748724CD0D}" destId="{44873EA7-2F11-FE43-B573-A70DB1265755}" srcOrd="5" destOrd="0" presId="urn:microsoft.com/office/officeart/2005/8/layout/default"/>
    <dgm:cxn modelId="{97098549-86F0-DE40-8F29-6A7E7D626FE9}" type="presParOf" srcId="{CAE996C4-C0A5-144B-857B-44748724CD0D}" destId="{A6CD836C-4238-2D4C-BA26-14F4CEE727CA}" srcOrd="6" destOrd="0" presId="urn:microsoft.com/office/officeart/2005/8/layout/default"/>
    <dgm:cxn modelId="{ABDAA171-13AA-4142-B458-269D55193DF1}" type="presParOf" srcId="{CAE996C4-C0A5-144B-857B-44748724CD0D}" destId="{D292137E-7AF1-DA44-8B5C-48B3A2985961}" srcOrd="7" destOrd="0" presId="urn:microsoft.com/office/officeart/2005/8/layout/default"/>
    <dgm:cxn modelId="{A3A0F2E9-0392-DA4D-A2C8-C5D2513D8A93}" type="presParOf" srcId="{CAE996C4-C0A5-144B-857B-44748724CD0D}" destId="{B8D2F4A5-5D11-1647-9A0F-D605CF568144}" srcOrd="8" destOrd="0" presId="urn:microsoft.com/office/officeart/2005/8/layout/default"/>
    <dgm:cxn modelId="{66ECA288-CAE4-6140-85AC-181289B42000}" type="presParOf" srcId="{CAE996C4-C0A5-144B-857B-44748724CD0D}" destId="{45E6F3CA-CF52-FD49-8C5B-82A913A75453}" srcOrd="9" destOrd="0" presId="urn:microsoft.com/office/officeart/2005/8/layout/default"/>
    <dgm:cxn modelId="{C478E456-3ECE-7F47-8CE4-7222A8FEEFF4}" type="presParOf" srcId="{CAE996C4-C0A5-144B-857B-44748724CD0D}" destId="{BAED5DD6-7F60-4840-9FFD-85E428302C3D}" srcOrd="10" destOrd="0" presId="urn:microsoft.com/office/officeart/2005/8/layout/default"/>
    <dgm:cxn modelId="{D8EFF368-B515-5B44-87B3-631A2E9BA49B}" type="presParOf" srcId="{CAE996C4-C0A5-144B-857B-44748724CD0D}" destId="{C77F38AE-ED71-0248-A2BB-0C1FC54F2D5C}" srcOrd="11" destOrd="0" presId="urn:microsoft.com/office/officeart/2005/8/layout/default"/>
    <dgm:cxn modelId="{2E4370F2-43AE-7641-9D12-E112FBED0EA0}" type="presParOf" srcId="{CAE996C4-C0A5-144B-857B-44748724CD0D}" destId="{44DBB9BF-0E7A-4048-A30A-4E947C6D3D42}" srcOrd="12" destOrd="0" presId="urn:microsoft.com/office/officeart/2005/8/layout/default"/>
    <dgm:cxn modelId="{6B1B2C44-108C-EC44-B3CA-8584176579C7}" type="presParOf" srcId="{CAE996C4-C0A5-144B-857B-44748724CD0D}" destId="{70159A49-295E-084F-B565-C9A41CE7C9CA}" srcOrd="13" destOrd="0" presId="urn:microsoft.com/office/officeart/2005/8/layout/default"/>
    <dgm:cxn modelId="{62D389B1-F54D-9441-A8BB-663FA30B06C7}" type="presParOf" srcId="{CAE996C4-C0A5-144B-857B-44748724CD0D}" destId="{31CB373A-E7F3-8B43-9AA1-8EDACEFA8CF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9A400-942D-D640-8EC3-C7BCA27409A9}">
      <dsp:nvSpPr>
        <dsp:cNvPr id="0" name=""/>
        <dsp:cNvSpPr/>
      </dsp:nvSpPr>
      <dsp:spPr>
        <a:xfrm>
          <a:off x="3170" y="564818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 dirty="0"/>
            <a:t>1. lota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Eignarfornöfn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 err="1"/>
            <a:t>Minn</a:t>
          </a:r>
          <a:r>
            <a:rPr lang="en-US" sz="1400" b="0" u="none" kern="1200" dirty="0"/>
            <a:t> </a:t>
          </a:r>
          <a:r>
            <a:rPr lang="en-US" sz="1400" b="0" u="none" kern="1200" dirty="0" err="1"/>
            <a:t>mín</a:t>
          </a:r>
          <a:r>
            <a:rPr lang="en-US" sz="1400" b="0" u="none" kern="1200" dirty="0"/>
            <a:t> mitt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u="none" kern="1200" dirty="0" err="1"/>
            <a:t>Þinn</a:t>
          </a:r>
          <a:r>
            <a:rPr lang="en-US" sz="1400" b="0" u="none" kern="1200" dirty="0"/>
            <a:t> </a:t>
          </a:r>
          <a:r>
            <a:rPr lang="en-US" sz="1400" b="0" u="none" kern="1200" dirty="0" err="1"/>
            <a:t>þín</a:t>
          </a:r>
          <a:r>
            <a:rPr lang="en-US" sz="1400" b="0" u="none" kern="1200" dirty="0"/>
            <a:t> </a:t>
          </a:r>
          <a:r>
            <a:rPr lang="en-US" sz="1400" b="0" u="none" kern="1200" dirty="0" err="1"/>
            <a:t>þitt</a:t>
          </a:r>
          <a:endParaRPr lang="en-US" sz="1400" b="0" u="none" kern="1200" dirty="0"/>
        </a:p>
      </dsp:txBody>
      <dsp:txXfrm>
        <a:off x="3170" y="564818"/>
        <a:ext cx="2514897" cy="1508938"/>
      </dsp:txXfrm>
    </dsp:sp>
    <dsp:sp modelId="{E71D23FB-8AC1-4644-BF3D-575052513783}">
      <dsp:nvSpPr>
        <dsp:cNvPr id="0" name=""/>
        <dsp:cNvSpPr/>
      </dsp:nvSpPr>
      <dsp:spPr>
        <a:xfrm>
          <a:off x="2769557" y="564818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 dirty="0"/>
            <a:t>2. lota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 dirty="0"/>
            <a:t>Spurnarorð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600" kern="1200" dirty="0"/>
            <a:t>hvað, hvaða, hvor, hvert, hver, hvernig, af hverju ...</a:t>
          </a:r>
          <a:endParaRPr lang="en-US" sz="1600" kern="1200" dirty="0"/>
        </a:p>
      </dsp:txBody>
      <dsp:txXfrm>
        <a:off x="2769557" y="564818"/>
        <a:ext cx="2514897" cy="1508938"/>
      </dsp:txXfrm>
    </dsp:sp>
    <dsp:sp modelId="{E1A86430-3835-3B45-9497-C9C2B90B7F71}">
      <dsp:nvSpPr>
        <dsp:cNvPr id="0" name=""/>
        <dsp:cNvSpPr/>
      </dsp:nvSpPr>
      <dsp:spPr>
        <a:xfrm>
          <a:off x="5535944" y="564818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 dirty="0"/>
            <a:t>3. lota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 dirty="0"/>
            <a:t>Kyn og fallbeyging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400" kern="1200" dirty="0"/>
            <a:t>Karlkyn – kvenkyn - hvorugkyn</a:t>
          </a:r>
          <a:endParaRPr lang="en-US" sz="1400" kern="1200" dirty="0"/>
        </a:p>
      </dsp:txBody>
      <dsp:txXfrm>
        <a:off x="5535944" y="564818"/>
        <a:ext cx="2514897" cy="1508938"/>
      </dsp:txXfrm>
    </dsp:sp>
    <dsp:sp modelId="{A6CD836C-4238-2D4C-BA26-14F4CEE727CA}">
      <dsp:nvSpPr>
        <dsp:cNvPr id="0" name=""/>
        <dsp:cNvSpPr/>
      </dsp:nvSpPr>
      <dsp:spPr>
        <a:xfrm>
          <a:off x="8291820" y="564818"/>
          <a:ext cx="2514897" cy="15089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4. lota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Tölurnar</a:t>
          </a:r>
          <a:r>
            <a:rPr lang="en-US" sz="1800" kern="1200" dirty="0"/>
            <a:t> </a:t>
          </a:r>
          <a:r>
            <a:rPr lang="en-US" sz="1800" kern="1200" dirty="0" err="1"/>
            <a:t>og</a:t>
          </a:r>
          <a:r>
            <a:rPr lang="en-US" sz="1800" kern="1200" dirty="0"/>
            <a:t> </a:t>
          </a:r>
          <a:r>
            <a:rPr lang="en-US" sz="1800" kern="1200" dirty="0" err="1"/>
            <a:t>fallbeyging</a:t>
          </a:r>
          <a:endParaRPr lang="en-US" sz="18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Þrír</a:t>
          </a:r>
          <a:r>
            <a:rPr lang="en-US" sz="1500" kern="1200" dirty="0"/>
            <a:t>, </a:t>
          </a:r>
          <a:r>
            <a:rPr lang="en-US" sz="1500" kern="1200" dirty="0" err="1"/>
            <a:t>þrjár</a:t>
          </a:r>
          <a:r>
            <a:rPr lang="en-US" sz="1500" kern="1200" dirty="0"/>
            <a:t>, </a:t>
          </a:r>
          <a:r>
            <a:rPr lang="en-US" sz="1500" kern="1200" dirty="0" err="1"/>
            <a:t>þrjú</a:t>
          </a:r>
          <a:r>
            <a:rPr lang="en-US" sz="1500" kern="1200" dirty="0"/>
            <a:t>, </a:t>
          </a:r>
          <a:r>
            <a:rPr lang="en-US" sz="1500" kern="1200" dirty="0" err="1"/>
            <a:t>þriggja</a:t>
          </a:r>
          <a:r>
            <a:rPr lang="en-US" sz="1500" kern="1200" dirty="0"/>
            <a:t>, </a:t>
          </a:r>
          <a:r>
            <a:rPr lang="en-US" sz="1500" kern="1200" dirty="0" err="1"/>
            <a:t>þriðji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8291820" y="564818"/>
        <a:ext cx="2514897" cy="1508938"/>
      </dsp:txXfrm>
    </dsp:sp>
    <dsp:sp modelId="{B8D2F4A5-5D11-1647-9A0F-D605CF568144}">
      <dsp:nvSpPr>
        <dsp:cNvPr id="0" name=""/>
        <dsp:cNvSpPr/>
      </dsp:nvSpPr>
      <dsp:spPr>
        <a:xfrm>
          <a:off x="3170" y="2325246"/>
          <a:ext cx="2514897" cy="15089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 dirty="0"/>
            <a:t>5. lota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 dirty="0"/>
            <a:t>Lýsingarorð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kern="1200" dirty="0"/>
            <a:t>Svangur, svangir, svöng, svangar,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kern="1200" dirty="0"/>
            <a:t>svangt, svöng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170" y="2325246"/>
        <a:ext cx="2514897" cy="1508938"/>
      </dsp:txXfrm>
    </dsp:sp>
    <dsp:sp modelId="{BAED5DD6-7F60-4840-9FFD-85E428302C3D}">
      <dsp:nvSpPr>
        <dsp:cNvPr id="0" name=""/>
        <dsp:cNvSpPr/>
      </dsp:nvSpPr>
      <dsp:spPr>
        <a:xfrm>
          <a:off x="2779491" y="2335190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 dirty="0"/>
            <a:t>6. lota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 dirty="0"/>
            <a:t>Sagnorð nútíð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Ég</a:t>
          </a:r>
          <a:r>
            <a:rPr lang="en-US" sz="1400" kern="1200" dirty="0"/>
            <a:t> </a:t>
          </a:r>
          <a:r>
            <a:rPr lang="en-US" sz="1400" kern="1200" dirty="0" err="1"/>
            <a:t>drekk</a:t>
          </a:r>
          <a:r>
            <a:rPr lang="en-US" sz="1400" kern="1200" dirty="0"/>
            <a:t> </a:t>
          </a:r>
          <a:r>
            <a:rPr lang="en-US" sz="1400" kern="1200" dirty="0" err="1"/>
            <a:t>kaffi</a:t>
          </a:r>
          <a:endParaRPr lang="en-US" sz="1400" kern="1200" dirty="0"/>
        </a:p>
      </dsp:txBody>
      <dsp:txXfrm>
        <a:off x="2779491" y="2335190"/>
        <a:ext cx="2514897" cy="1508938"/>
      </dsp:txXfrm>
    </dsp:sp>
    <dsp:sp modelId="{44DBB9BF-0E7A-4048-A30A-4E947C6D3D42}">
      <dsp:nvSpPr>
        <dsp:cNvPr id="0" name=""/>
        <dsp:cNvSpPr/>
      </dsp:nvSpPr>
      <dsp:spPr>
        <a:xfrm>
          <a:off x="5575705" y="2345119"/>
          <a:ext cx="2514897" cy="15089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7. lota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Sagnorð</a:t>
          </a:r>
          <a:r>
            <a:rPr lang="en-US" sz="1800" kern="1200" dirty="0"/>
            <a:t> </a:t>
          </a:r>
          <a:r>
            <a:rPr lang="en-US" sz="1800" kern="1200" dirty="0" err="1"/>
            <a:t>þátíð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Ég</a:t>
          </a:r>
          <a:r>
            <a:rPr lang="en-US" sz="1400" kern="1200" dirty="0"/>
            <a:t> </a:t>
          </a:r>
          <a:r>
            <a:rPr lang="en-US" sz="1400" kern="1200" dirty="0" err="1"/>
            <a:t>drakk</a:t>
          </a:r>
          <a:r>
            <a:rPr lang="en-US" sz="1400" kern="1200" dirty="0"/>
            <a:t> </a:t>
          </a:r>
          <a:r>
            <a:rPr lang="en-US" sz="1400" kern="1200" dirty="0" err="1"/>
            <a:t>kaffi</a:t>
          </a:r>
          <a:endParaRPr lang="en-US" sz="1400" kern="1200" dirty="0"/>
        </a:p>
      </dsp:txBody>
      <dsp:txXfrm>
        <a:off x="5575705" y="2345119"/>
        <a:ext cx="2514897" cy="1508938"/>
      </dsp:txXfrm>
    </dsp:sp>
    <dsp:sp modelId="{31CB373A-E7F3-8B43-9AA1-8EDACEFA8CF0}">
      <dsp:nvSpPr>
        <dsp:cNvPr id="0" name=""/>
        <dsp:cNvSpPr/>
      </dsp:nvSpPr>
      <dsp:spPr>
        <a:xfrm>
          <a:off x="8305502" y="2345119"/>
          <a:ext cx="2514897" cy="15089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8. lota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Samantekt</a:t>
          </a:r>
          <a:r>
            <a:rPr lang="en-US" sz="1800" kern="1200" dirty="0"/>
            <a:t> </a:t>
          </a:r>
          <a:r>
            <a:rPr lang="en-US" sz="1800" kern="1200" dirty="0" err="1"/>
            <a:t>og</a:t>
          </a:r>
          <a:r>
            <a:rPr lang="en-US" sz="1800" kern="1200" dirty="0"/>
            <a:t> </a:t>
          </a:r>
          <a:r>
            <a:rPr lang="en-US" sz="1800" kern="1200" dirty="0" err="1"/>
            <a:t>upprifjun</a:t>
          </a:r>
          <a:r>
            <a:rPr lang="en-US" sz="1800" kern="1200" dirty="0"/>
            <a:t> </a:t>
          </a:r>
        </a:p>
      </dsp:txBody>
      <dsp:txXfrm>
        <a:off x="8305502" y="2345119"/>
        <a:ext cx="2514897" cy="1508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A053-97CA-E270-7661-C9C77D30F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465FE-29F3-0B1D-6375-EEE4E980F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D7AD2-D9FD-6B2D-ADB1-C10E2C3E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CB84E-3055-9D26-EA64-88614560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730F9-E7E7-B7FF-8C49-38D10A0A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3355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79A2-6672-4DD6-F95C-3CBDEFFAB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2D10C-4F5E-39B5-A85B-7F51D907F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E50E0-0DD9-3EE5-328C-14AFFEFE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D1D30-030B-B434-94B2-AD38FE32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0A10-02AF-250B-6D1C-A76CF117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1248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75C58-A7C6-202D-70B5-CC3B4835C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0C753-90FD-9580-2531-81019B78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1082A-6318-50EC-6320-AE6380B3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F9614-0B7C-4337-1F5D-DDBFA046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9B9D6-1E89-51CF-4690-54686AD1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8183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A0A70-F39C-E14E-A9AD-78E4291BB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741C1-F7C2-1F4A-A6E8-F0967C4FE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69507" y="0"/>
            <a:ext cx="76529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84774-42D8-494A-BB89-BDD8A44D2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026664"/>
            <a:ext cx="12192000" cy="2804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96A839-0584-804A-B308-7793CAFB4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9369" y="419421"/>
            <a:ext cx="11013264" cy="6019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60E7A2A-60E9-8F44-96B5-608AFD999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430" y="1126888"/>
            <a:ext cx="10515600" cy="525278"/>
          </a:xfrm>
        </p:spPr>
        <p:txBody>
          <a:bodyPr>
            <a:normAutofit/>
          </a:bodyPr>
          <a:lstStyle>
            <a:lvl1pPr algn="ctr">
              <a:defRPr sz="2471" b="1" i="0" cap="all" spc="265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98CB78-AC04-D042-99AD-C2F1E4750D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0509" y="2371243"/>
            <a:ext cx="10510982" cy="368597"/>
          </a:xfrm>
        </p:spPr>
        <p:txBody>
          <a:bodyPr>
            <a:normAutofit/>
          </a:bodyPr>
          <a:lstStyle>
            <a:lvl1pPr marL="0" indent="0" algn="ctr">
              <a:buNone/>
              <a:defRPr sz="1588" b="0" i="0">
                <a:latin typeface="Century Gothic" panose="020B0502020202020204" pitchFamily="34" charset="0"/>
              </a:defRPr>
            </a:lvl1pPr>
            <a:lvl2pPr>
              <a:defRPr sz="2118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59FE82-774C-BB4A-A05E-24C96316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970" y="2739839"/>
            <a:ext cx="10514061" cy="986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236" b="1" i="0" cap="all" spc="265" baseline="0">
                <a:latin typeface="Century Gothic" panose="020B0502020202020204" pitchFamily="34" charset="0"/>
              </a:defRPr>
            </a:lvl1pPr>
            <a:lvl2pPr marL="443777" indent="0">
              <a:buNone/>
              <a:defRPr/>
            </a:lvl2pPr>
            <a:lvl3pPr marL="887553" indent="0">
              <a:buNone/>
              <a:defRPr/>
            </a:lvl3pPr>
            <a:lvl4pPr marL="1331330" indent="0">
              <a:buNone/>
              <a:defRPr/>
            </a:lvl4pPr>
            <a:lvl5pPr marL="1775106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31E6A6E-1BA7-1F45-A08D-307AACEBEB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970" y="3738755"/>
            <a:ext cx="10512521" cy="461442"/>
          </a:xfrm>
        </p:spPr>
        <p:txBody>
          <a:bodyPr>
            <a:normAutofit/>
          </a:bodyPr>
          <a:lstStyle>
            <a:lvl1pPr marL="0" indent="0" algn="ctr">
              <a:buNone/>
              <a:defRPr sz="1588" b="0" i="0">
                <a:latin typeface="Century Gothic" panose="020B0502020202020204" pitchFamily="34" charset="0"/>
              </a:defRPr>
            </a:lvl1pPr>
            <a:lvl2pPr>
              <a:defRPr sz="2118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049D150-13BC-384D-BEE8-E9527DB6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02372" y="5276370"/>
            <a:ext cx="7987256" cy="0"/>
            <a:chOff x="1872342" y="5979886"/>
            <a:chExt cx="6589486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158FB6-64E7-264E-BD07-114D31C971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72342" y="5979886"/>
              <a:ext cx="27432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503DA16-86E8-5840-BA1E-44CC83BAF5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18628" y="5979886"/>
              <a:ext cx="27432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8018AF-5E5E-4B81-9EF1-A16639E6FC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314864" y="4783511"/>
            <a:ext cx="2894061" cy="5883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12"/>
            </a:lvl1pPr>
          </a:lstStyle>
          <a:p>
            <a:r>
              <a:rPr lang="en-US" dirty="0"/>
              <a:t>Click to add signature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992CD75-2B6A-794B-BA19-6C895CC50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9806" y="4855446"/>
            <a:ext cx="3790758" cy="377701"/>
          </a:xfrm>
        </p:spPr>
        <p:txBody>
          <a:bodyPr anchor="b">
            <a:noAutofit/>
          </a:bodyPr>
          <a:lstStyle>
            <a:lvl1pPr marL="0" indent="0">
              <a:buNone/>
              <a:defRPr sz="1412" b="0" i="0">
                <a:latin typeface="Century Gothic" panose="020B0502020202020204" pitchFamily="34" charset="0"/>
              </a:defRPr>
            </a:lvl1pPr>
            <a:lvl2pPr marL="443777" indent="0">
              <a:buNone/>
              <a:defRPr b="0" i="0">
                <a:latin typeface="Century Gothic" panose="020B0502020202020204" pitchFamily="34" charset="0"/>
              </a:defRPr>
            </a:lvl2pPr>
            <a:lvl3pPr marL="887553" indent="0">
              <a:buNone/>
              <a:defRPr b="0" i="0">
                <a:latin typeface="Century Gothic" panose="020B0502020202020204" pitchFamily="34" charset="0"/>
              </a:defRPr>
            </a:lvl3pPr>
            <a:lvl4pPr marL="1331330" indent="0">
              <a:buNone/>
              <a:defRPr b="0" i="0">
                <a:latin typeface="Century Gothic" panose="020B0502020202020204" pitchFamily="34" charset="0"/>
              </a:defRPr>
            </a:lvl4pPr>
            <a:lvl5pPr marL="1775106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83EC73-AB32-5D48-A0E4-F1D99FE00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0049" y="5372318"/>
            <a:ext cx="3790758" cy="377701"/>
          </a:xfrm>
        </p:spPr>
        <p:txBody>
          <a:bodyPr>
            <a:noAutofit/>
          </a:bodyPr>
          <a:lstStyle>
            <a:lvl1pPr marL="0" indent="0">
              <a:buNone/>
              <a:defRPr sz="1059" b="0" i="0">
                <a:latin typeface="Century Gothic" panose="020B0502020202020204" pitchFamily="34" charset="0"/>
              </a:defRPr>
            </a:lvl1pPr>
            <a:lvl2pPr marL="443777" indent="0">
              <a:buNone/>
              <a:defRPr b="0" i="0">
                <a:latin typeface="Century Gothic" panose="020B0502020202020204" pitchFamily="34" charset="0"/>
              </a:defRPr>
            </a:lvl2pPr>
            <a:lvl3pPr marL="887553" indent="0">
              <a:buNone/>
              <a:defRPr b="0" i="0">
                <a:latin typeface="Century Gothic" panose="020B0502020202020204" pitchFamily="34" charset="0"/>
              </a:defRPr>
            </a:lvl3pPr>
            <a:lvl4pPr marL="1331330" indent="0">
              <a:buNone/>
              <a:defRPr b="0" i="0">
                <a:latin typeface="Century Gothic" panose="020B0502020202020204" pitchFamily="34" charset="0"/>
              </a:defRPr>
            </a:lvl4pPr>
            <a:lvl5pPr marL="1775106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62A197F-3655-7548-A845-8B9429889B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9806" y="5372318"/>
            <a:ext cx="3790758" cy="377701"/>
          </a:xfrm>
        </p:spPr>
        <p:txBody>
          <a:bodyPr>
            <a:noAutofit/>
          </a:bodyPr>
          <a:lstStyle>
            <a:lvl1pPr marL="0" indent="0">
              <a:buNone/>
              <a:defRPr sz="1059" b="0" i="0">
                <a:latin typeface="Century Gothic" panose="020B0502020202020204" pitchFamily="34" charset="0"/>
              </a:defRPr>
            </a:lvl1pPr>
            <a:lvl2pPr marL="443777" indent="0">
              <a:buNone/>
              <a:defRPr b="0" i="0">
                <a:latin typeface="Century Gothic" panose="020B0502020202020204" pitchFamily="34" charset="0"/>
              </a:defRPr>
            </a:lvl2pPr>
            <a:lvl3pPr marL="887553" indent="0">
              <a:buNone/>
              <a:defRPr b="0" i="0">
                <a:latin typeface="Century Gothic" panose="020B0502020202020204" pitchFamily="34" charset="0"/>
              </a:defRPr>
            </a:lvl3pPr>
            <a:lvl4pPr marL="1331330" indent="0">
              <a:buNone/>
              <a:defRPr b="0" i="0">
                <a:latin typeface="Century Gothic" panose="020B0502020202020204" pitchFamily="34" charset="0"/>
              </a:defRPr>
            </a:lvl4pPr>
            <a:lvl5pPr marL="1775106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47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8B6A-1D8F-7859-222F-05336A79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48550-927D-827B-15C9-1721D54D8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4FCCA-F4DB-1EE2-F82D-EEBDBFFA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E8806-CD7D-FB66-0440-47F17B71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FE185-49DA-9F40-0D10-27023086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881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E161-A00B-C7E1-0988-10ADFD13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71C55-E2CA-1212-9D50-6397A7F56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4E7E-D706-76E4-1BA7-021A8CA6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21C6E-D8E5-D3E0-9386-6C79BCC9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78C14-9C68-BA76-1048-5628BF3B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0579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39A6-C0E7-178D-04EC-21B48019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5BFC-A063-C050-F167-F21997746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21F8D-F18A-922C-499C-2486F5299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E34AA-1609-0429-F097-597B65CE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A1D35-7328-9A7E-7F35-AD79F47D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73CB1-E96B-C1C0-2609-3C1CD54E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80330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6EC4-0791-93F4-3643-3247736E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B5896-363D-2F5F-A8B4-10F7A220A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E0BDB-DE66-26B3-BAA1-75457A18E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44D16-41B4-503E-5D35-BD61FA480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3589F-18A5-6012-8B2F-94A17329B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99BBA-B05C-B6F2-0F21-0B372B42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17C88-D73E-B196-FB8B-6358E135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6C108-F656-4930-8294-624AD9CE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5363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680F-5B5A-7E60-9415-2EDACE6E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04808-5E7B-F225-3EB1-CBB5D278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74F68-844F-ABF8-B80B-6E00BC1B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9A58B-4CEC-2B04-6421-01978C60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8209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4DA6E-CB35-D8B9-AAAE-1B222BD2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570A6-DDE1-A742-EB9D-F03E471A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94DCB-E96C-A5E1-890E-3F9AF3C4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8525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A3AD-15CA-2D6F-BDCE-E9B85614E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726F3-9091-4E4E-48E2-12DE19922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5C290-7838-6811-9C6E-5E2C9883A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6A9D6-1F44-C359-ACFB-10699DB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A9252-7B78-D473-9732-EC7D4DF2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5A757-8497-6580-22F7-D9A58159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8442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2F7B-CDB2-6DB7-19B7-F290B2C5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70E56-562D-971F-97F2-F33F73E4C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695E0-F019-8202-9EB8-2F999F6FA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86E65-4547-538E-55D0-B6982659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1F6F0-E2B3-CD76-C2A5-5395BCD9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C8C27-D695-49C2-893E-1AA6ACE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649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0174B-53FF-DA28-8BC4-DC276471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2B8E7-D2E2-1FEF-50DF-30F9AEC47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99B02-7D79-A1D1-911F-8424E3BDD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4FBA-DE48-6449-988E-634FB9C47C0F}" type="datetimeFigureOut">
              <a:rPr lang="en-IS" smtClean="0"/>
              <a:t>27/05/2024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C6320-05C6-868A-2656-17DDC164D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EBDC3-44F1-E59B-76AB-09A3396F4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5327-E33D-7946-9C35-ABFB6E8C6F91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3689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28561-8AB3-4BBD-F5EA-54F876E04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IS" dirty="0"/>
              <a:t>Lokatími 22. og 23. maí</a:t>
            </a:r>
            <a:br>
              <a:rPr lang="en-IS" dirty="0"/>
            </a:br>
            <a:r>
              <a:rPr lang="en-IS" dirty="0"/>
              <a:t>Samantekt og upprifjun </a:t>
            </a:r>
          </a:p>
        </p:txBody>
      </p:sp>
    </p:spTree>
    <p:extLst>
      <p:ext uri="{BB962C8B-B14F-4D97-AF65-F5344CB8AC3E}">
        <p14:creationId xmlns:p14="http://schemas.microsoft.com/office/powerpoint/2010/main" val="37064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CB663F-A03F-6639-6ADA-7E7A8BC0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lota</a:t>
            </a:r>
            <a:b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Breyttu sagnorðunum í </a:t>
            </a:r>
            <a:r>
              <a:rPr lang="en-US" sz="41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þátíð</a:t>
            </a:r>
            <a:b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að leika - að ganga frá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AB6C88-9750-07DD-FCEF-327025629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Strákurinn lék </a:t>
            </a:r>
            <a:r>
              <a:rPr lang="en-US" b="1"/>
              <a:t>(leika)</a:t>
            </a:r>
            <a:r>
              <a:rPr lang="en-US"/>
              <a:t> fallega í dúkkukrók.</a:t>
            </a:r>
          </a:p>
          <a:p>
            <a:r>
              <a:rPr lang="en-US"/>
              <a:t>Börnin léku </a:t>
            </a:r>
            <a:r>
              <a:rPr lang="en-US" b="1"/>
              <a:t>(leika)</a:t>
            </a:r>
            <a:r>
              <a:rPr lang="en-US"/>
              <a:t> fallega í garðinum.</a:t>
            </a:r>
          </a:p>
          <a:p>
            <a:r>
              <a:rPr lang="en-US"/>
              <a:t>Stelpan gekk </a:t>
            </a:r>
            <a:r>
              <a:rPr lang="en-US" b="1"/>
              <a:t>(ganga)</a:t>
            </a:r>
            <a:r>
              <a:rPr lang="en-US"/>
              <a:t> frá í listasmiðjunni.</a:t>
            </a:r>
          </a:p>
          <a:p>
            <a:r>
              <a:rPr lang="en-US"/>
              <a:t>Strákarnir gengu (</a:t>
            </a:r>
            <a:r>
              <a:rPr lang="en-US" b="1"/>
              <a:t>ganga</a:t>
            </a:r>
            <a:r>
              <a:rPr lang="en-US"/>
              <a:t>) frá kubbunum.</a:t>
            </a:r>
          </a:p>
          <a:p>
            <a:pPr marL="0"/>
            <a:endParaRPr lang="en-US"/>
          </a:p>
          <a:p>
            <a:r>
              <a:rPr lang="en-US"/>
              <a:t>Strákarnir voru að leika í garðinum í gær.</a:t>
            </a:r>
          </a:p>
          <a:p>
            <a:r>
              <a:rPr lang="en-US"/>
              <a:t>Strákarnir voru að ganga frá kubbunum í gær.</a:t>
            </a:r>
          </a:p>
          <a:p>
            <a:pPr marL="0"/>
            <a:endParaRPr lang="en-US"/>
          </a:p>
          <a:p>
            <a:pPr marL="0"/>
            <a:r>
              <a:rPr lang="en-US"/>
              <a:t>Ég var að borða fisk í gær.</a:t>
            </a:r>
          </a:p>
          <a:p>
            <a:pPr marL="0"/>
            <a:r>
              <a:rPr lang="en-US"/>
              <a:t>Ég borðaði fisk í gær.</a:t>
            </a:r>
          </a:p>
        </p:txBody>
      </p:sp>
    </p:spTree>
    <p:extLst>
      <p:ext uri="{BB962C8B-B14F-4D97-AF65-F5344CB8AC3E}">
        <p14:creationId xmlns:p14="http://schemas.microsoft.com/office/powerpoint/2010/main" val="377170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F229-6265-7BAE-1850-8EB9BBF3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Íslenskukönnun - </a:t>
            </a:r>
            <a:r>
              <a:rPr lang="en-IS" u="sng" dirty="0">
                <a:latin typeface="Arial" panose="020B0604020202020204" pitchFamily="34" charset="0"/>
                <a:cs typeface="Arial" panose="020B0604020202020204" pitchFamily="34" charset="0"/>
              </a:rPr>
              <a:t>valfrjálst</a:t>
            </a:r>
            <a:b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(á námskeiðsvef)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A0C3-B541-1452-7633-98E2EBAE3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055" y="2141537"/>
            <a:ext cx="5181600" cy="4351338"/>
          </a:xfrm>
        </p:spPr>
        <p:txBody>
          <a:bodyPr>
            <a:normAutofit/>
          </a:bodyPr>
          <a:lstStyle/>
          <a:p>
            <a:r>
              <a:rPr lang="en-IS" sz="2400" dirty="0">
                <a:latin typeface="Arial" panose="020B0604020202020204" pitchFamily="34" charset="0"/>
                <a:cs typeface="Arial" panose="020B0604020202020204" pitchFamily="34" charset="0"/>
              </a:rPr>
              <a:t>Þið getið svarað könnuninni og sent Gullu í tölvupósti.</a:t>
            </a:r>
          </a:p>
          <a:p>
            <a:r>
              <a:rPr lang="en-IS" sz="2400" dirty="0">
                <a:latin typeface="Arial" panose="020B0604020202020204" pitchFamily="34" charset="0"/>
                <a:cs typeface="Arial" panose="020B0604020202020204" pitchFamily="34" charset="0"/>
              </a:rPr>
              <a:t>Gulla fer yfir könnunin og sendir ykkur tilbaka.</a:t>
            </a:r>
          </a:p>
          <a:p>
            <a:r>
              <a:rPr lang="en-IS" sz="2400" dirty="0">
                <a:latin typeface="Arial" panose="020B0604020202020204" pitchFamily="34" charset="0"/>
                <a:cs typeface="Arial" panose="020B0604020202020204" pitchFamily="34" charset="0"/>
              </a:rPr>
              <a:t>Könnunin hjálpar ykkur að sjá hvað þið lærðuð á námskeiðinu.</a:t>
            </a:r>
          </a:p>
          <a:p>
            <a:r>
              <a:rPr lang="en-IS" sz="2400" dirty="0">
                <a:latin typeface="Arial" panose="020B0604020202020204" pitchFamily="34" charset="0"/>
                <a:cs typeface="Arial" panose="020B0604020202020204" pitchFamily="34" charset="0"/>
              </a:rPr>
              <a:t>Könnunin hjálpar ykkur að sjá hvað þið þurfið að læra betur í íslensku.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67F5C130-CBBE-5493-F7C0-A762C400E4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2982" y="365125"/>
            <a:ext cx="4442691" cy="6322002"/>
          </a:xfrm>
        </p:spPr>
      </p:pic>
    </p:spTree>
    <p:extLst>
      <p:ext uri="{BB962C8B-B14F-4D97-AF65-F5344CB8AC3E}">
        <p14:creationId xmlns:p14="http://schemas.microsoft.com/office/powerpoint/2010/main" val="22246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7DC005-6E2F-B5B5-E667-BF00E561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7" y="1298448"/>
            <a:ext cx="5895178" cy="40996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Markmið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mín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námskeiðinu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A216C023-52B7-36E4-96DF-2E4CF78E0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1122363"/>
            <a:ext cx="3505200" cy="426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Hvernig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gekk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að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markmiðunum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0" indent="0">
              <a:buNone/>
            </a:pP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voru</a:t>
            </a:r>
            <a:r>
              <a:rPr lang="en-US" dirty="0"/>
              <a:t> </a:t>
            </a:r>
            <a:r>
              <a:rPr lang="en-US" dirty="0" err="1"/>
              <a:t>markmið</a:t>
            </a:r>
            <a:r>
              <a:rPr lang="en-US" dirty="0"/>
              <a:t> </a:t>
            </a:r>
            <a:r>
              <a:rPr lang="en-US" dirty="0" err="1"/>
              <a:t>ykkar</a:t>
            </a:r>
            <a:r>
              <a:rPr lang="en-US" dirty="0"/>
              <a:t>?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3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62635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2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B91F-0AC1-FD1E-D1E6-A3187AB6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I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S" sz="3600" b="1" dirty="0">
                <a:latin typeface="Arial" panose="020B0604020202020204" pitchFamily="34" charset="0"/>
                <a:cs typeface="Arial" panose="020B0604020202020204" pitchFamily="34" charset="0"/>
              </a:rPr>
              <a:t>Markmið </a:t>
            </a:r>
            <a:br>
              <a:rPr lang="en-I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S" sz="3600" b="1" dirty="0">
                <a:latin typeface="Arial" panose="020B0604020202020204" pitchFamily="34" charset="0"/>
                <a:cs typeface="Arial" panose="020B0604020202020204" pitchFamily="34" charset="0"/>
              </a:rPr>
              <a:t>Hver voru markmið þín á námskeiðinu?</a:t>
            </a:r>
            <a:br>
              <a:rPr lang="en-I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S" sz="3600" b="1" dirty="0">
                <a:latin typeface="Arial" panose="020B0604020202020204" pitchFamily="34" charset="0"/>
                <a:cs typeface="Arial" panose="020B0604020202020204" pitchFamily="34" charset="0"/>
              </a:rPr>
              <a:t>Hvernig gekk að ná markmiðunum?</a:t>
            </a:r>
            <a:br>
              <a:rPr lang="en-IS" b="1" dirty="0"/>
            </a:br>
            <a:br>
              <a:rPr lang="en-IS" sz="3100" dirty="0"/>
            </a:br>
            <a:endParaRPr lang="en-I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09A1E-3026-C29C-E5D0-0F1AC6C3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25" y="1825625"/>
            <a:ext cx="1123159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Dæmi um svör: </a:t>
            </a:r>
          </a:p>
          <a:p>
            <a:pPr marL="0" indent="0">
              <a:buNone/>
            </a:pPr>
            <a:r>
              <a:rPr lang="en-IS" sz="2800" dirty="0">
                <a:latin typeface="Arial" panose="020B0604020202020204" pitchFamily="34" charset="0"/>
                <a:cs typeface="Arial" panose="020B0604020202020204" pitchFamily="34" charset="0"/>
              </a:rPr>
              <a:t>Það gekk vel, ágætlega, ekki nógu vel, ég er </a:t>
            </a:r>
            <a:r>
              <a:rPr lang="en-IS" sz="2800" u="sng" dirty="0">
                <a:latin typeface="Arial" panose="020B0604020202020204" pitchFamily="34" charset="0"/>
                <a:cs typeface="Arial" panose="020B0604020202020204" pitchFamily="34" charset="0"/>
              </a:rPr>
              <a:t>að vinna í markmiðum </a:t>
            </a:r>
            <a:r>
              <a:rPr lang="en-IS" sz="2800" dirty="0">
                <a:latin typeface="Arial" panose="020B0604020202020204" pitchFamily="34" charset="0"/>
                <a:cs typeface="Arial" panose="020B0604020202020204" pitchFamily="34" charset="0"/>
              </a:rPr>
              <a:t>mínum.</a:t>
            </a:r>
          </a:p>
          <a:p>
            <a:pPr marL="0" indent="0">
              <a:buNone/>
            </a:pPr>
            <a:endParaRPr lang="en-I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Bæta málfræði; það gekk ekki nógu vel, ég er að vinna í markmiðinu.</a:t>
            </a:r>
          </a:p>
          <a:p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Læra ný orð og setningar með börnunum; það gekk ágætlega.</a:t>
            </a:r>
          </a:p>
          <a:p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Tala íslensku rétt með börnunum; það gekk vel</a:t>
            </a:r>
          </a:p>
          <a:p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Fara í vettvangsferð á bókasafn; það gekk vel</a:t>
            </a:r>
          </a:p>
          <a:p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Bæta samvinnu og samskipti í leikfimi; það gekk vel að læra ný orð og setningar til að bæta samskiptin.</a:t>
            </a:r>
          </a:p>
          <a:p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Læra tölurnar; ég er að vinna markmiðinu.</a:t>
            </a:r>
          </a:p>
          <a:p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Að læra fleiri íslensk orð; það gekk vel.</a:t>
            </a: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84454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4D0B-D162-AADF-D617-1C4B6A4F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06" y="149465"/>
            <a:ext cx="10515600" cy="1325563"/>
          </a:xfrm>
        </p:spPr>
        <p:txBody>
          <a:bodyPr/>
          <a:lstStyle/>
          <a:p>
            <a:r>
              <a:rPr lang="en-IS" dirty="0"/>
              <a:t>Markmið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7895-D83F-1EB9-EAE3-FF10DE455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54" y="1253331"/>
            <a:ext cx="11706045" cy="5380382"/>
          </a:xfrm>
        </p:spPr>
        <p:txBody>
          <a:bodyPr/>
          <a:lstStyle/>
          <a:p>
            <a:r>
              <a:rPr lang="en-GB" sz="2000" dirty="0"/>
              <a:t>N</a:t>
            </a:r>
            <a:r>
              <a:rPr lang="en-IS" sz="2000" dirty="0"/>
              <a:t>ý orð – gekk vel að ná markmiðinu</a:t>
            </a:r>
          </a:p>
          <a:p>
            <a:r>
              <a:rPr lang="en-IS" sz="2000" dirty="0"/>
              <a:t>Sagnorð og tölur – ágætlega</a:t>
            </a:r>
          </a:p>
          <a:p>
            <a:r>
              <a:rPr lang="en-GB" sz="2000" dirty="0"/>
              <a:t>L</a:t>
            </a:r>
            <a:r>
              <a:rPr lang="en-IS" sz="2000" dirty="0"/>
              <a:t>æra ný lög – mjög vel</a:t>
            </a:r>
          </a:p>
          <a:p>
            <a:r>
              <a:rPr lang="en-IS" sz="2000" dirty="0"/>
              <a:t>Læra forsetningar – er ennþá að læra</a:t>
            </a:r>
          </a:p>
          <a:p>
            <a:r>
              <a:rPr lang="en-IS" sz="2000" dirty="0"/>
              <a:t>Skráningar fyrir börnin = ritun – gekk vel</a:t>
            </a:r>
          </a:p>
          <a:p>
            <a:r>
              <a:rPr lang="en-IS" sz="2000" dirty="0"/>
              <a:t>Sjá um Blæsstund – gekk vel (upptaka) Blær – Blæ – Blæ – Blæs (Blæs+stund)</a:t>
            </a:r>
          </a:p>
          <a:p>
            <a:r>
              <a:rPr lang="en-IS" sz="2000" dirty="0"/>
              <a:t>Læra fallbeygingu orða – erfitt og flókið, er ennþá að vinna í markmiðinu</a:t>
            </a:r>
          </a:p>
          <a:p>
            <a:r>
              <a:rPr lang="en-IS" sz="2000" dirty="0"/>
              <a:t>Læra ný hugtök – það gekk vel (sjón, virk </a:t>
            </a:r>
            <a:r>
              <a:rPr lang="en-IS" sz="2000" b="1" dirty="0"/>
              <a:t>þ</a:t>
            </a:r>
            <a:r>
              <a:rPr lang="en-IS" sz="2000" dirty="0"/>
              <a:t>átttaka, tjáning)</a:t>
            </a:r>
          </a:p>
          <a:p>
            <a:r>
              <a:rPr lang="en-IS" sz="2000" dirty="0"/>
              <a:t>Læra meiri málfræði – gekk vel</a:t>
            </a:r>
          </a:p>
          <a:p>
            <a:r>
              <a:rPr lang="en-IS" sz="2000" dirty="0"/>
              <a:t>Læra nútíð og þátíð - ágætlega</a:t>
            </a:r>
          </a:p>
          <a:p>
            <a:r>
              <a:rPr lang="en-IS" sz="2000" dirty="0"/>
              <a:t>Læra meira um Lubba – ennþá að vinna í markmiðinu</a:t>
            </a:r>
          </a:p>
          <a:p>
            <a:r>
              <a:rPr lang="en-IS" sz="2000" dirty="0"/>
              <a:t>Málfærði og fallbeyging orða – ennþá að vinna í markmiðinu</a:t>
            </a:r>
          </a:p>
          <a:p>
            <a:endParaRPr lang="en-IS" dirty="0"/>
          </a:p>
          <a:p>
            <a:endParaRPr lang="en-IS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38211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38415-061D-659E-A0D5-CB00F9A29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608" y="467271"/>
            <a:ext cx="5726086" cy="1570237"/>
          </a:xfrm>
        </p:spPr>
        <p:txBody>
          <a:bodyPr anchor="b">
            <a:normAutofit/>
          </a:bodyPr>
          <a:lstStyle/>
          <a:p>
            <a:r>
              <a:rPr lang="en-IS" sz="4300" dirty="0">
                <a:latin typeface="Arial" panose="020B0604020202020204" pitchFamily="34" charset="0"/>
                <a:cs typeface="Arial" panose="020B0604020202020204" pitchFamily="34" charset="0"/>
              </a:rPr>
              <a:t>Málshættir og heilræði námskeiðsins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alley, mountain ridge, and river">
            <a:extLst>
              <a:ext uri="{FF2B5EF4-FFF2-40B4-BE49-F238E27FC236}">
                <a16:creationId xmlns:a16="http://schemas.microsoft.com/office/drawing/2014/main" id="{8FF5289D-6DE9-843D-BC82-199DBD877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99" r="3250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C677A-569A-CD66-614C-2E69281E6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538623" cy="2913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lota -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Þolinmæðin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þrautir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vinnur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allar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i="1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lota -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Æfingin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skapar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meistarann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i="1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lota -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Allir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eru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bændur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jóla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lota -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Allir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brosa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tungumáli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0" indent="0">
              <a:buNone/>
            </a:pP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lota -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Það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læra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börnin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fyrir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þeim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 haft.</a:t>
            </a:r>
          </a:p>
          <a:p>
            <a:pPr marL="0" indent="0">
              <a:buNone/>
            </a:pP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lota -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Margt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smátt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gerir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eitt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stórt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i="1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lota - Ekki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setja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öll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eggin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sömu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körfuna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IS" sz="1600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1600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lota</a:t>
            </a:r>
            <a:r>
              <a:rPr lang="en-IS" sz="1600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IS" sz="1600" b="1" i="1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Rúsínan í pylsuendanum.</a:t>
            </a:r>
          </a:p>
        </p:txBody>
      </p:sp>
      <p:sp>
        <p:nvSpPr>
          <p:cNvPr id="2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45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991C-CA7A-9E5C-164F-A3024EE5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Jákvæð athygli mánaðarins?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C39C9-2BBB-AA58-0ACB-56B46CF43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Munið þið eftir setningu?</a:t>
            </a:r>
          </a:p>
          <a:p>
            <a:pPr marL="0" indent="0">
              <a:buNone/>
            </a:pPr>
            <a:endParaRPr lang="en-I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Þetta reddast!</a:t>
            </a:r>
          </a:p>
        </p:txBody>
      </p:sp>
    </p:spTree>
    <p:extLst>
      <p:ext uri="{BB962C8B-B14F-4D97-AF65-F5344CB8AC3E}">
        <p14:creationId xmlns:p14="http://schemas.microsoft.com/office/powerpoint/2010/main" val="132954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1362-6B03-08CE-CC7D-52DAA38B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  <a:t>Samskipti um námskeiðið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AE312-C1C8-028D-4709-B0683A16D7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+mj-lt"/>
              <a:buAutoNum type="arabicPeriod"/>
            </a:pP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Loturnar</a:t>
            </a:r>
            <a:endParaRPr lang="en-GB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algn="l">
              <a:buFont typeface="+mj-lt"/>
              <a:buAutoNum type="alphaLcParenR"/>
            </a:pP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lota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fannst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ykkur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skemmtileg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mikilvæg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Af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hverju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742950" lvl="1" indent="-285750" algn="l">
              <a:buFont typeface="+mj-lt"/>
              <a:buAutoNum type="alphaLcParenR"/>
            </a:pP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lotu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/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efni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finnst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ykkur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vanta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námskeiðið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 </a:t>
            </a:r>
          </a:p>
          <a:p>
            <a:pPr algn="l">
              <a:buFont typeface="+mj-lt"/>
              <a:buAutoNum type="arabicPeriod" startAt="2"/>
            </a:pP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Lærðuð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eitthvað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nýtt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á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námskeiðinu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leikskólafræðum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;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aðferðir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verkefni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hugmyndir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algn="l">
              <a:buFont typeface="+mj-lt"/>
              <a:buAutoNum type="arabicPeriod" startAt="2"/>
            </a:pP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Hafið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notað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einhverjar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hugmyndir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eða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verkefni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voru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kynnt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á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námskeiðinu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leikskólanum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ykkar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algn="l">
              <a:buFont typeface="+mj-lt"/>
              <a:buAutoNum type="arabicPeriod" startAt="2"/>
            </a:pP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Lærðuð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þið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ný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orð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setningar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eða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hugtök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notið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núna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leikskólanum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algn="l">
              <a:buFont typeface="+mj-lt"/>
              <a:buAutoNum type="arabicPeriod" startAt="2"/>
            </a:pPr>
            <a:r>
              <a:rPr lang="en-GB" sz="2100" dirty="0" err="1">
                <a:solidFill>
                  <a:srgbClr val="000000"/>
                </a:solidFill>
                <a:latin typeface="Aptos" panose="020B0004020202020204" pitchFamily="34" charset="0"/>
              </a:rPr>
              <a:t>Segið</a:t>
            </a:r>
            <a:r>
              <a:rPr lang="en-GB" sz="21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latin typeface="Aptos" panose="020B0004020202020204" pitchFamily="34" charset="0"/>
              </a:rPr>
              <a:t>frá</a:t>
            </a:r>
            <a:r>
              <a:rPr lang="en-GB" sz="21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latin typeface="Aptos" panose="020B0004020202020204" pitchFamily="34" charset="0"/>
              </a:rPr>
              <a:t>hugtökum</a:t>
            </a:r>
            <a:r>
              <a:rPr lang="en-GB" sz="21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latin typeface="Aptos" panose="020B0004020202020204" pitchFamily="34" charset="0"/>
              </a:rPr>
              <a:t>sem</a:t>
            </a:r>
            <a:r>
              <a:rPr lang="en-GB" sz="21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latin typeface="Aptos" panose="020B0004020202020204" pitchFamily="34" charset="0"/>
              </a:rPr>
              <a:t>þið</a:t>
            </a:r>
            <a:r>
              <a:rPr lang="en-GB" sz="21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GB" sz="2100" dirty="0" err="1">
                <a:solidFill>
                  <a:srgbClr val="000000"/>
                </a:solidFill>
                <a:latin typeface="Aptos" panose="020B0004020202020204" pitchFamily="34" charset="0"/>
              </a:rPr>
              <a:t>lærðuð</a:t>
            </a:r>
            <a:r>
              <a:rPr lang="en-GB" sz="2100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  <a:r>
              <a:rPr lang="en-GB" sz="2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Veljið</a:t>
            </a:r>
            <a:r>
              <a:rPr lang="en-GB" sz="21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21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hugtak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(</a:t>
            </a:r>
            <a:r>
              <a:rPr lang="en-GB" sz="2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eða</a:t>
            </a:r>
            <a:r>
              <a:rPr lang="en-GB" sz="21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21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hugtök</a:t>
            </a:r>
            <a:r>
              <a:rPr lang="en-GB" sz="21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2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sem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ykkur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finnst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áhugavert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segið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frá</a:t>
            </a:r>
            <a:r>
              <a:rPr lang="en-GB" sz="2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algn="l">
              <a:buFont typeface="+mj-lt"/>
              <a:buAutoNum type="arabicPeriod" startAt="2"/>
            </a:pP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tími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dags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(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klukkan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hentar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leikskólanum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þínum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best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fyrir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svona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námskeið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algn="l">
              <a:buFont typeface="+mj-lt"/>
              <a:buAutoNum type="arabicPeriod" startAt="2"/>
            </a:pP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Eru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einhverjir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þínum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leikskóla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hafa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áhuga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á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koma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á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svona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námskeið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næsta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vetur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endParaRPr lang="en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AA49A-05F9-06E7-DAEF-13ECB4569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3249" y="2141537"/>
            <a:ext cx="5181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LOTURNAR: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Málörvun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með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sögum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Læsi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víðum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skilningi</a:t>
            </a:r>
            <a:endParaRPr lang="en-GB" sz="2400" b="0" i="0" dirty="0">
              <a:solidFill>
                <a:srgbClr val="2D3B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Skapandi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leikskólastarf</a:t>
            </a:r>
            <a:endParaRPr lang="en-GB" sz="2400" b="0" i="0" dirty="0">
              <a:solidFill>
                <a:srgbClr val="2D3B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Menningarnæmi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fjölmenning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leikskólastarfi</a:t>
            </a:r>
            <a:endParaRPr lang="en-GB" sz="2400" dirty="0">
              <a:solidFill>
                <a:srgbClr val="2D3B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Leikur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barna</a:t>
            </a:r>
            <a:endParaRPr lang="en-GB" sz="2400" b="0" i="0" dirty="0">
              <a:solidFill>
                <a:srgbClr val="2D3B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Sjálfsmynd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samskipti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lýðræðislegu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leikskólastarf</a:t>
            </a:r>
            <a:endParaRPr lang="en-GB" sz="2400" b="0" i="0" dirty="0">
              <a:solidFill>
                <a:srgbClr val="2D3B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>
                <a:solidFill>
                  <a:srgbClr val="2D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Málörvun</a:t>
            </a:r>
            <a:r>
              <a:rPr lang="en-GB" sz="2400" dirty="0">
                <a:solidFill>
                  <a:srgbClr val="2D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D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sz="2400" dirty="0">
                <a:solidFill>
                  <a:srgbClr val="2D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2D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tónlist</a:t>
            </a:r>
            <a:endParaRPr lang="en-GB" sz="2400" dirty="0">
              <a:solidFill>
                <a:srgbClr val="2D3B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Foreldrasamstarf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fjölmenningarlegu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leikskólastarfi</a:t>
            </a:r>
            <a:endParaRPr lang="en-GB" sz="2400" b="0" i="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0043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C461-8073-B1F2-2317-251430F17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026"/>
            <a:ext cx="10515600" cy="767662"/>
          </a:xfrm>
        </p:spPr>
        <p:txBody>
          <a:bodyPr>
            <a:normAutofit fontScale="90000"/>
          </a:bodyPr>
          <a:lstStyle/>
          <a:p>
            <a:r>
              <a:rPr lang="en-GB" sz="3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Hafið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þið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31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notað</a:t>
            </a:r>
            <a:r>
              <a:rPr lang="en-GB" sz="31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einhverjar</a:t>
            </a:r>
            <a:r>
              <a:rPr lang="en-GB" sz="31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hugmyndir</a:t>
            </a:r>
            <a:r>
              <a:rPr lang="en-GB" sz="31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eða</a:t>
            </a:r>
            <a:r>
              <a:rPr lang="en-GB" sz="31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verkefni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3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sem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voru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kynnt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á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námskeiðinu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leikskólanum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31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ykkar</a:t>
            </a:r>
            <a:r>
              <a:rPr lang="en-GB" sz="31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  <a:br>
              <a:rPr lang="en-GB" sz="44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1B0E6-7E7F-F896-3F40-4D867C17F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S" dirty="0"/>
              <a:t>Einingakubbar – byggja líkamann</a:t>
            </a:r>
          </a:p>
          <a:p>
            <a:r>
              <a:rPr lang="en-IS" dirty="0"/>
              <a:t>Syngja á mörgum tungumálum (Meistari Jakob)</a:t>
            </a:r>
          </a:p>
          <a:p>
            <a:r>
              <a:rPr lang="en-IS" dirty="0"/>
              <a:t>Nota myndir með tónlist</a:t>
            </a:r>
          </a:p>
          <a:p>
            <a:r>
              <a:rPr lang="en-IS" dirty="0"/>
              <a:t>Lag í kassa (dót í kassa um lag)</a:t>
            </a:r>
          </a:p>
          <a:p>
            <a:r>
              <a:rPr lang="en-IS" dirty="0"/>
              <a:t>Vettvangsferð (í garðinum, nota sjónskyn, snertiskyn)</a:t>
            </a:r>
          </a:p>
          <a:p>
            <a:r>
              <a:rPr lang="en-IS" dirty="0"/>
              <a:t>Jóga í útiveru, teina steina til að búa til tröll</a:t>
            </a:r>
          </a:p>
          <a:p>
            <a:r>
              <a:rPr lang="en-IS" dirty="0"/>
              <a:t>Prenta fána barnanna (þjóðirnar), fagna margbreitileika</a:t>
            </a:r>
          </a:p>
          <a:p>
            <a:r>
              <a:rPr lang="en-IS" dirty="0"/>
              <a:t>Lag í kassa/poka; gera lagið sýnilegt</a:t>
            </a:r>
          </a:p>
          <a:p>
            <a:endParaRPr lang="en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57FF2-D574-E1D5-400B-CC1D2C2EA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5418" y="1906437"/>
            <a:ext cx="4228381" cy="4270525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Málörvun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með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sögum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Læsi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víðum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skilningi</a:t>
            </a:r>
            <a:endParaRPr lang="en-GB" sz="2800" b="0" i="0" dirty="0">
              <a:solidFill>
                <a:srgbClr val="2D3B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Skapandi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leikskólastarf</a:t>
            </a:r>
            <a:endParaRPr lang="en-GB" sz="2800" b="0" i="0" dirty="0">
              <a:solidFill>
                <a:srgbClr val="2D3B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Menningarnæmi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fjölmenning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leikskólastarfi</a:t>
            </a:r>
            <a:endParaRPr lang="en-GB" sz="2800" dirty="0">
              <a:solidFill>
                <a:srgbClr val="2D3B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Leikur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barna</a:t>
            </a:r>
            <a:endParaRPr lang="en-GB" sz="2800" b="0" i="0" dirty="0">
              <a:solidFill>
                <a:srgbClr val="2D3B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Sjálfsmynd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samskipti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lýðræðislegu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leikskólastarf</a:t>
            </a:r>
            <a:endParaRPr lang="en-GB" sz="2800" b="0" i="0" dirty="0">
              <a:solidFill>
                <a:srgbClr val="2D3B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err="1">
                <a:solidFill>
                  <a:srgbClr val="2D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Málörvun</a:t>
            </a:r>
            <a:r>
              <a:rPr lang="en-GB" sz="2800" dirty="0">
                <a:solidFill>
                  <a:srgbClr val="2D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2D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GB" sz="2800" dirty="0">
                <a:solidFill>
                  <a:srgbClr val="2D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2D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tónlist</a:t>
            </a:r>
            <a:endParaRPr lang="en-GB" sz="2800" dirty="0">
              <a:solidFill>
                <a:srgbClr val="2D3B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Foreldrasamstarf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fjölmenningarlegu</a:t>
            </a:r>
            <a:r>
              <a:rPr lang="en-GB" sz="2800" b="0" i="0" dirty="0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0" i="0" dirty="0" err="1">
                <a:solidFill>
                  <a:srgbClr val="2D3B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leikskólastarfi</a:t>
            </a:r>
            <a:endParaRPr lang="en-GB" sz="2800" b="0" i="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041810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A6F6-C29C-EEF8-EEA1-9AD01BBF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1" y="365125"/>
            <a:ext cx="11004330" cy="1577565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is-IS" sz="4000" dirty="0"/>
            </a:br>
            <a:r>
              <a:rPr lang="is-IS" sz="4000" b="1" dirty="0">
                <a:latin typeface="Arial" panose="020B0604020202020204" pitchFamily="34" charset="0"/>
                <a:cs typeface="Arial" panose="020B0604020202020204" pitchFamily="34" charset="0"/>
              </a:rPr>
              <a:t>Námskeiðslok og kynning fyrir leikskólann ykkar</a:t>
            </a:r>
            <a:br>
              <a:rPr lang="is-I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4000" b="1" dirty="0">
                <a:latin typeface="Arial" panose="020B0604020202020204" pitchFamily="34" charset="0"/>
                <a:cs typeface="Arial" panose="020B0604020202020204" pitchFamily="34" charset="0"/>
              </a:rPr>
              <a:t>(hugmynd að kynningu)</a:t>
            </a:r>
            <a:br>
              <a:rPr lang="is-IS" sz="4000" dirty="0"/>
            </a:br>
            <a:endParaRPr lang="is-I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48A45-AF64-3E97-5C6C-93714DDF3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942690"/>
            <a:ext cx="5157787" cy="547030"/>
          </a:xfrm>
        </p:spPr>
        <p:txBody>
          <a:bodyPr>
            <a:normAutofit fontScale="85000" lnSpcReduction="10000"/>
          </a:bodyPr>
          <a:lstStyle/>
          <a:p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Ýmsar upplýsingar um námskeiðið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1FC5-C6B3-FB4A-E6AC-A7168D619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065" y="2347419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I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Leikskólar af öllu landinu (</a:t>
            </a:r>
            <a:r>
              <a:rPr lang="is-I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leikskólar, yfir 100 þátttakendur og mentorar).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lotur og 6 gestakennarar.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Fagtengd fræðsla og íslenskutímar.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Fundir með mentor.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Verkefni með börnunum.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Námskeiðsvefur og heimavinna.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I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Þakka mentor fyrir samstarfið 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s-IS" sz="2400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BDDF93-7A57-1610-B65C-B22045F69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942690"/>
            <a:ext cx="5183188" cy="547030"/>
          </a:xfrm>
        </p:spPr>
        <p:txBody>
          <a:bodyPr>
            <a:normAutofit fontScale="85000" lnSpcReduction="10000"/>
          </a:bodyPr>
          <a:lstStyle/>
          <a:p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Hvað lærðir þú: Ég lærði og mér fannst ...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9B28FC-F900-F543-DA6A-7B1547C5B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216205"/>
            <a:ext cx="5183188" cy="3684588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itchFamily="2" charset="2"/>
              <a:buChar char=""/>
            </a:pPr>
            <a:endParaRPr lang="is-I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Segja frá einhverju sem þið lærðuð eða fannst áhugavert; aðferðir, verkefni, hugmyndir. 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Ég lærði ...</a:t>
            </a:r>
            <a:endParaRPr lang="en-I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Mér fannst ...</a:t>
            </a:r>
          </a:p>
          <a:p>
            <a:pPr lvl="2">
              <a:buFont typeface="Wingdings" pitchFamily="2" charset="2"/>
              <a:buChar char="Ø"/>
            </a:pPr>
            <a:r>
              <a:rPr lang="is-I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 langar að læra meira um ...</a:t>
            </a:r>
            <a:endParaRPr lang="en-I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is-I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Segja frá; nýjum orðum, setningum, hugtökum, málsháttum.</a:t>
            </a:r>
            <a:endParaRPr lang="en-I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Ég lærði til dæmis ...</a:t>
            </a:r>
            <a:endParaRPr lang="en-I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33E92074-A57F-5FFF-B1FF-DB96F9AF0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262" y="5149137"/>
            <a:ext cx="1555531" cy="11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5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486C5-CB76-1878-93F0-CA0BDB56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Dagskrá tímans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A4306-4C09-E1E4-0E01-A8936C230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GB" sz="2400" b="1" i="0" dirty="0" err="1">
                <a:effectLst/>
                <a:latin typeface="Aptos" panose="020B0004020202020204" pitchFamily="34" charset="0"/>
              </a:rPr>
              <a:t>Upprifjun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 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í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íslensku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og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íslenskukönnun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-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Við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ætlum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að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rifja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upp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hvað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þið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lærðuð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í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lotunum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b="1" i="0" dirty="0" err="1">
                <a:effectLst/>
                <a:latin typeface="Aptos" panose="020B0004020202020204" pitchFamily="34" charset="0"/>
              </a:rPr>
              <a:t>Markmið</a:t>
            </a:r>
            <a:r>
              <a:rPr lang="en-GB" sz="2400" b="1" i="0" dirty="0">
                <a:effectLst/>
                <a:latin typeface="Aptos" panose="020B0004020202020204" pitchFamily="34" charset="0"/>
              </a:rPr>
              <a:t> 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ykkar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á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vorönninni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-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Hver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voru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markmið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ykkar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,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hvernig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gekk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að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ná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markmiðunum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400" b="1" i="0" dirty="0" err="1">
                <a:effectLst/>
                <a:latin typeface="Aptos" panose="020B0004020202020204" pitchFamily="34" charset="0"/>
              </a:rPr>
              <a:t>Umræður</a:t>
            </a:r>
            <a:r>
              <a:rPr lang="en-GB" sz="2400" b="1" i="0" dirty="0">
                <a:effectLst/>
                <a:latin typeface="Aptos" panose="020B0004020202020204" pitchFamily="34" charset="0"/>
              </a:rPr>
              <a:t> 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um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námskeiðið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(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með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mentor) -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Mentorar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koma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í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heimsókn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í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lok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tímans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í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30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mínútur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.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Við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ætlum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að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spjalla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um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hvernig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var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á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0" i="0" dirty="0" err="1">
                <a:effectLst/>
                <a:latin typeface="Aptos" panose="020B0004020202020204" pitchFamily="34" charset="0"/>
              </a:rPr>
              <a:t>námskeiðinu</a:t>
            </a:r>
            <a:r>
              <a:rPr lang="en-GB" sz="2400" b="0" i="0" dirty="0">
                <a:effectLst/>
                <a:latin typeface="Aptos" panose="020B0004020202020204" pitchFamily="34" charset="0"/>
              </a:rPr>
              <a:t>.</a:t>
            </a:r>
          </a:p>
          <a:p>
            <a:pPr fontAlgn="base"/>
            <a:r>
              <a:rPr lang="en-GB" sz="2400" b="1" dirty="0" err="1">
                <a:latin typeface="Aptos" panose="020B0004020202020204" pitchFamily="34" charset="0"/>
              </a:rPr>
              <a:t>Könnun</a:t>
            </a:r>
            <a:r>
              <a:rPr lang="en-GB" sz="2400" b="1" dirty="0">
                <a:latin typeface="Aptos" panose="020B0004020202020204" pitchFamily="34" charset="0"/>
              </a:rPr>
              <a:t> </a:t>
            </a:r>
            <a:r>
              <a:rPr lang="en-GB" sz="2400" b="1" dirty="0" err="1">
                <a:latin typeface="Aptos" panose="020B0004020202020204" pitchFamily="34" charset="0"/>
              </a:rPr>
              <a:t>Menntafléttunnar</a:t>
            </a:r>
            <a:r>
              <a:rPr lang="en-GB" sz="2400" dirty="0">
                <a:latin typeface="Aptos" panose="020B0004020202020204" pitchFamily="34" charset="0"/>
              </a:rPr>
              <a:t> - </a:t>
            </a:r>
            <a:r>
              <a:rPr lang="en-GB" sz="2400" dirty="0" err="1">
                <a:latin typeface="Aptos" panose="020B0004020202020204" pitchFamily="34" charset="0"/>
              </a:rPr>
              <a:t>Menntafléttan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biður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okkur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vinsamlega</a:t>
            </a:r>
            <a:r>
              <a:rPr lang="en-GB" sz="2400" dirty="0">
                <a:latin typeface="Aptos" panose="020B0004020202020204" pitchFamily="34" charset="0"/>
              </a:rPr>
              <a:t> um </a:t>
            </a:r>
            <a:r>
              <a:rPr lang="en-GB" sz="2400" dirty="0" err="1">
                <a:latin typeface="Aptos" panose="020B0004020202020204" pitchFamily="34" charset="0"/>
              </a:rPr>
              <a:t>að</a:t>
            </a:r>
            <a:r>
              <a:rPr lang="en-GB" sz="2400" dirty="0">
                <a:latin typeface="Aptos" panose="020B0004020202020204" pitchFamily="34" charset="0"/>
              </a:rPr>
              <a:t> taka </a:t>
            </a:r>
            <a:r>
              <a:rPr lang="en-GB" sz="2400" dirty="0" err="1">
                <a:latin typeface="Aptos" panose="020B0004020202020204" pitchFamily="34" charset="0"/>
              </a:rPr>
              <a:t>þátt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í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könnun</a:t>
            </a:r>
            <a:r>
              <a:rPr lang="en-GB" sz="2400" dirty="0">
                <a:latin typeface="Aptos" panose="020B0004020202020204" pitchFamily="34" charset="0"/>
              </a:rPr>
              <a:t> um </a:t>
            </a:r>
            <a:r>
              <a:rPr lang="en-GB" sz="2400" dirty="0" err="1">
                <a:latin typeface="Aptos" panose="020B0004020202020204" pitchFamily="34" charset="0"/>
              </a:rPr>
              <a:t>námskeiðið</a:t>
            </a:r>
            <a:r>
              <a:rPr lang="en-GB" sz="2400" dirty="0">
                <a:latin typeface="Aptos" panose="020B0004020202020204" pitchFamily="34" charset="0"/>
              </a:rPr>
              <a:t>.</a:t>
            </a:r>
          </a:p>
          <a:p>
            <a:pPr fontAlgn="base"/>
            <a:r>
              <a:rPr lang="en-GB" sz="2400" b="1" dirty="0" err="1">
                <a:latin typeface="Aptos" panose="020B0004020202020204" pitchFamily="34" charset="0"/>
              </a:rPr>
              <a:t>Kynning</a:t>
            </a:r>
            <a:r>
              <a:rPr lang="en-GB" sz="2400" b="1" dirty="0">
                <a:latin typeface="Aptos" panose="020B0004020202020204" pitchFamily="34" charset="0"/>
              </a:rPr>
              <a:t> </a:t>
            </a:r>
            <a:r>
              <a:rPr lang="en-GB" sz="2400" b="1" dirty="0" err="1">
                <a:latin typeface="Aptos" panose="020B0004020202020204" pitchFamily="34" charset="0"/>
              </a:rPr>
              <a:t>á</a:t>
            </a:r>
            <a:r>
              <a:rPr lang="en-GB" sz="2400" b="1" dirty="0">
                <a:latin typeface="Aptos" panose="020B0004020202020204" pitchFamily="34" charset="0"/>
              </a:rPr>
              <a:t> </a:t>
            </a:r>
            <a:r>
              <a:rPr lang="en-GB" sz="2400" b="1" dirty="0" err="1">
                <a:latin typeface="Aptos" panose="020B0004020202020204" pitchFamily="34" charset="0"/>
              </a:rPr>
              <a:t>námskeiðinu</a:t>
            </a:r>
            <a:r>
              <a:rPr lang="en-GB" sz="2400" dirty="0">
                <a:latin typeface="Aptos" panose="020B0004020202020204" pitchFamily="34" charset="0"/>
              </a:rPr>
              <a:t> </a:t>
            </a:r>
            <a:r>
              <a:rPr lang="en-GB" sz="2400" dirty="0" err="1">
                <a:latin typeface="Aptos" panose="020B0004020202020204" pitchFamily="34" charset="0"/>
              </a:rPr>
              <a:t>fyrir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samstarfsfólk</a:t>
            </a:r>
            <a:r>
              <a:rPr lang="en-GB" sz="2400" dirty="0">
                <a:latin typeface="Aptos" panose="020B0004020202020204" pitchFamily="34" charset="0"/>
              </a:rPr>
              <a:t> - </a:t>
            </a:r>
            <a:r>
              <a:rPr lang="en-GB" sz="2400" dirty="0" err="1">
                <a:latin typeface="Aptos" panose="020B0004020202020204" pitchFamily="34" charset="0"/>
              </a:rPr>
              <a:t>Við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mælum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með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að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allir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þátttakendur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kynni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námskeiðið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fyrir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samstarfsfólki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á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starfsfmanna</a:t>
            </a:r>
            <a:r>
              <a:rPr lang="en-GB" sz="2400" dirty="0">
                <a:latin typeface="Aptos" panose="020B0004020202020204" pitchFamily="34" charset="0"/>
              </a:rPr>
              <a:t>- </a:t>
            </a:r>
            <a:r>
              <a:rPr lang="en-GB" sz="2400" dirty="0" err="1">
                <a:latin typeface="Aptos" panose="020B0004020202020204" pitchFamily="34" charset="0"/>
              </a:rPr>
              <a:t>eða</a:t>
            </a:r>
            <a:r>
              <a:rPr lang="en-GB" sz="2400" dirty="0">
                <a:latin typeface="Aptos" panose="020B0004020202020204" pitchFamily="34" charset="0"/>
              </a:rPr>
              <a:t> </a:t>
            </a:r>
            <a:r>
              <a:rPr lang="en-GB" sz="2400" dirty="0" err="1">
                <a:latin typeface="Aptos" panose="020B0004020202020204" pitchFamily="34" charset="0"/>
              </a:rPr>
              <a:t>deildarfundi</a:t>
            </a:r>
            <a:r>
              <a:rPr lang="en-GB" sz="2400" dirty="0">
                <a:latin typeface="Aptos" panose="020B0004020202020204" pitchFamily="34" charset="0"/>
              </a:rPr>
              <a:t>. </a:t>
            </a:r>
            <a:endParaRPr lang="en-IS" sz="2400" dirty="0"/>
          </a:p>
        </p:txBody>
      </p:sp>
    </p:spTree>
    <p:extLst>
      <p:ext uri="{BB962C8B-B14F-4D97-AF65-F5344CB8AC3E}">
        <p14:creationId xmlns:p14="http://schemas.microsoft.com/office/powerpoint/2010/main" val="724347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A2D6E3-5099-37AA-9D88-61C87533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sz="4000" dirty="0">
                <a:latin typeface="Arial" panose="020B0604020202020204" pitchFamily="34" charset="0"/>
                <a:cs typeface="Arial" panose="020B0604020202020204" pitchFamily="34" charset="0"/>
              </a:rPr>
              <a:t>Könnun fyrir Menntafléttuna</a:t>
            </a:r>
            <a:br>
              <a:rPr lang="en-I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S" sz="2800" dirty="0">
                <a:latin typeface="Arial" panose="020B0604020202020204" pitchFamily="34" charset="0"/>
                <a:cs typeface="Arial" panose="020B0604020202020204" pitchFamily="34" charset="0"/>
              </a:rPr>
              <a:t>(slóðin er á kennsluvefnum)</a:t>
            </a:r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397FF87-D31F-3E0C-A144-9FCC54865D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4001" y="1825625"/>
            <a:ext cx="5129998" cy="4351338"/>
          </a:xfrm>
        </p:spPr>
      </p:pic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0E417EA6-C597-F8D6-2826-40D48BAAAB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05132" y="646770"/>
            <a:ext cx="4248614" cy="5754029"/>
          </a:xfrm>
        </p:spPr>
      </p:pic>
    </p:spTree>
    <p:extLst>
      <p:ext uri="{BB962C8B-B14F-4D97-AF65-F5344CB8AC3E}">
        <p14:creationId xmlns:p14="http://schemas.microsoft.com/office/powerpoint/2010/main" val="2955538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ertificate of Achievement">
            <a:extLst>
              <a:ext uri="{FF2B5EF4-FFF2-40B4-BE49-F238E27FC236}">
                <a16:creationId xmlns:a16="http://schemas.microsoft.com/office/drawing/2014/main" id="{6CE66C72-8BEE-B947-88BE-D6AE32BB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950" y="1842158"/>
            <a:ext cx="7654738" cy="525278"/>
          </a:xfrm>
        </p:spPr>
        <p:txBody>
          <a:bodyPr/>
          <a:lstStyle/>
          <a:p>
            <a:r>
              <a:rPr lang="is-IS" dirty="0"/>
              <a:t>Viðurkenningarskjal</a:t>
            </a:r>
          </a:p>
        </p:txBody>
      </p:sp>
      <p:sp>
        <p:nvSpPr>
          <p:cNvPr id="6" name="Dominique Dutertre">
            <a:extLst>
              <a:ext uri="{FF2B5EF4-FFF2-40B4-BE49-F238E27FC236}">
                <a16:creationId xmlns:a16="http://schemas.microsoft.com/office/drawing/2014/main" id="{7E42DC84-5D9D-BB48-BDD8-C8418027C2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9560" y="2392714"/>
            <a:ext cx="7653618" cy="986915"/>
          </a:xfrm>
        </p:spPr>
        <p:txBody>
          <a:bodyPr>
            <a:normAutofit/>
          </a:bodyPr>
          <a:lstStyle/>
          <a:p>
            <a:r>
              <a:rPr lang="is-IS" sz="3530" dirty="0"/>
              <a:t> Nafn</a:t>
            </a:r>
          </a:p>
        </p:txBody>
      </p:sp>
      <p:sp>
        <p:nvSpPr>
          <p:cNvPr id="7" name="has successfully completed Cheese Production Training">
            <a:extLst>
              <a:ext uri="{FF2B5EF4-FFF2-40B4-BE49-F238E27FC236}">
                <a16:creationId xmlns:a16="http://schemas.microsoft.com/office/drawing/2014/main" id="{D2D66D3E-B6D3-874A-823E-0D8BC27749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9191" y="3292452"/>
            <a:ext cx="7652497" cy="1044259"/>
          </a:xfrm>
        </p:spPr>
        <p:txBody>
          <a:bodyPr>
            <a:normAutofit/>
          </a:bodyPr>
          <a:lstStyle/>
          <a:p>
            <a:r>
              <a:rPr lang="is-IS" dirty="0"/>
              <a:t>Hefur lokið Menntafléttunámskeiðinu: </a:t>
            </a:r>
          </a:p>
          <a:p>
            <a:r>
              <a:rPr lang="is-IS" b="1" i="1" dirty="0"/>
              <a:t>Nafn námskeiðs</a:t>
            </a:r>
          </a:p>
          <a:p>
            <a:r>
              <a:rPr lang="is-IS" dirty="0"/>
              <a:t>Skólaárið 2023 - 2024</a:t>
            </a:r>
          </a:p>
        </p:txBody>
      </p:sp>
      <p:sp>
        <p:nvSpPr>
          <p:cNvPr id="10" name="June 04, 20XX">
            <a:extLst>
              <a:ext uri="{FF2B5EF4-FFF2-40B4-BE49-F238E27FC236}">
                <a16:creationId xmlns:a16="http://schemas.microsoft.com/office/drawing/2014/main" id="{8662A95D-9BF5-554F-9E5A-1DDA89046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5065" y="4855446"/>
            <a:ext cx="2759449" cy="3777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ajesh Santoshi, Sr. Cheesemaker">
            <a:extLst>
              <a:ext uri="{FF2B5EF4-FFF2-40B4-BE49-F238E27FC236}">
                <a16:creationId xmlns:a16="http://schemas.microsoft.com/office/drawing/2014/main" id="{6886D0F9-E1DE-6548-8686-07462DB418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6369" y="4606162"/>
            <a:ext cx="2759449" cy="377701"/>
          </a:xfrm>
        </p:spPr>
        <p:txBody>
          <a:bodyPr/>
          <a:lstStyle/>
          <a:p>
            <a:pPr algn="ctr"/>
            <a:r>
              <a:rPr lang="is-IS" dirty="0"/>
              <a:t>Fyrir hönd Menntafléttunnar:</a:t>
            </a:r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86BA2A65-AE1C-7846-A1E5-42C8503B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5991" y="4591514"/>
            <a:ext cx="2759449" cy="377701"/>
          </a:xfrm>
        </p:spPr>
        <p:txBody>
          <a:bodyPr/>
          <a:lstStyle/>
          <a:p>
            <a:r>
              <a:rPr lang="is-IS" dirty="0"/>
              <a:t>Staður og dagsetning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1ED99-3DC8-AA0A-CEF3-AB51548AE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82" y="766110"/>
            <a:ext cx="6074664" cy="836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75F73F-9072-F38D-3322-6F0A7B08F507}"/>
              </a:ext>
            </a:extLst>
          </p:cNvPr>
          <p:cNvSpPr txBox="1"/>
          <p:nvPr/>
        </p:nvSpPr>
        <p:spPr>
          <a:xfrm>
            <a:off x="6655572" y="4983863"/>
            <a:ext cx="252457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588" dirty="0"/>
              <a:t>Kennari námskeiðs</a:t>
            </a:r>
          </a:p>
        </p:txBody>
      </p:sp>
    </p:spTree>
    <p:extLst>
      <p:ext uri="{BB962C8B-B14F-4D97-AF65-F5344CB8AC3E}">
        <p14:creationId xmlns:p14="http://schemas.microsoft.com/office/powerpoint/2010/main" val="3244433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A9C0-7757-22BB-5842-5F51D5E7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5945" cy="1325563"/>
          </a:xfrm>
        </p:spPr>
        <p:txBody>
          <a:bodyPr/>
          <a:lstStyle/>
          <a:p>
            <a:pPr algn="ctr"/>
            <a:r>
              <a:rPr lang="en-IS" b="1" dirty="0"/>
              <a:t>Hugtök sem þátttakendur lærðu á námskeiðinu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18E97-E7D6-0F94-1E2D-BA400214F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689930" cy="4351338"/>
          </a:xfrm>
        </p:spPr>
        <p:txBody>
          <a:bodyPr>
            <a:normAutofit/>
          </a:bodyPr>
          <a:lstStyle/>
          <a:p>
            <a:r>
              <a:rPr lang="en-GB" dirty="0"/>
              <a:t>L</a:t>
            </a:r>
            <a:r>
              <a:rPr lang="en-IS" dirty="0"/>
              <a:t>ýðræði</a:t>
            </a:r>
          </a:p>
          <a:p>
            <a:r>
              <a:rPr lang="en-GB" dirty="0"/>
              <a:t>T</a:t>
            </a:r>
            <a:r>
              <a:rPr lang="en-IS" dirty="0"/>
              <a:t>jáning – að tjá sig</a:t>
            </a:r>
          </a:p>
          <a:p>
            <a:r>
              <a:rPr lang="en-GB" dirty="0"/>
              <a:t>S</a:t>
            </a:r>
            <a:r>
              <a:rPr lang="en-IS" dirty="0"/>
              <a:t>köpun</a:t>
            </a:r>
          </a:p>
          <a:p>
            <a:r>
              <a:rPr lang="en-GB" dirty="0"/>
              <a:t>F</a:t>
            </a:r>
            <a:r>
              <a:rPr lang="en-IS" dirty="0"/>
              <a:t>jölbreytni</a:t>
            </a:r>
          </a:p>
          <a:p>
            <a:r>
              <a:rPr lang="en-IS" dirty="0"/>
              <a:t>Læsi</a:t>
            </a:r>
          </a:p>
          <a:p>
            <a:r>
              <a:rPr lang="en-GB" dirty="0"/>
              <a:t>I</a:t>
            </a:r>
            <a:r>
              <a:rPr lang="en-IS" dirty="0"/>
              <a:t>nngilding</a:t>
            </a:r>
          </a:p>
          <a:p>
            <a:r>
              <a:rPr lang="en-GB" dirty="0"/>
              <a:t>A</a:t>
            </a:r>
            <a:r>
              <a:rPr lang="en-IS" dirty="0"/>
              <a:t>thygli</a:t>
            </a:r>
          </a:p>
          <a:p>
            <a:r>
              <a:rPr lang="en-IS" dirty="0"/>
              <a:t>Markmið</a:t>
            </a:r>
          </a:p>
          <a:p>
            <a:endParaRPr lang="en-IS" dirty="0"/>
          </a:p>
          <a:p>
            <a:endParaRPr lang="en-IS" dirty="0"/>
          </a:p>
          <a:p>
            <a:endParaRPr lang="en-IS" dirty="0"/>
          </a:p>
          <a:p>
            <a:endParaRPr lang="en-IS" dirty="0"/>
          </a:p>
          <a:p>
            <a:endParaRPr lang="en-I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A9580-D028-A334-B347-6D8C2963A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5345" y="1825625"/>
            <a:ext cx="2641600" cy="4351338"/>
          </a:xfrm>
        </p:spPr>
        <p:txBody>
          <a:bodyPr>
            <a:normAutofit/>
          </a:bodyPr>
          <a:lstStyle/>
          <a:p>
            <a:r>
              <a:rPr lang="en-IS" dirty="0"/>
              <a:t>Ég ólst upp …</a:t>
            </a:r>
          </a:p>
          <a:p>
            <a:r>
              <a:rPr lang="en-GB" dirty="0"/>
              <a:t>K</a:t>
            </a:r>
            <a:r>
              <a:rPr lang="en-IS" dirty="0"/>
              <a:t>ennsluaðferð</a:t>
            </a:r>
          </a:p>
          <a:p>
            <a:r>
              <a:rPr lang="en-GB" dirty="0"/>
              <a:t>U</a:t>
            </a:r>
            <a:r>
              <a:rPr lang="en-IS" dirty="0"/>
              <a:t>ppgötvun</a:t>
            </a:r>
          </a:p>
          <a:p>
            <a:r>
              <a:rPr lang="en-IS" dirty="0"/>
              <a:t>Endurgjöf</a:t>
            </a:r>
          </a:p>
          <a:p>
            <a:r>
              <a:rPr lang="en-GB" dirty="0"/>
              <a:t>A</a:t>
            </a:r>
            <a:r>
              <a:rPr lang="en-IS" dirty="0"/>
              <a:t>ðlögun</a:t>
            </a:r>
          </a:p>
          <a:p>
            <a:r>
              <a:rPr lang="en-GB" dirty="0"/>
              <a:t>E</a:t>
            </a:r>
            <a:r>
              <a:rPr lang="en-IS" dirty="0"/>
              <a:t>fniviður</a:t>
            </a:r>
          </a:p>
          <a:p>
            <a:r>
              <a:rPr lang="en-GB" dirty="0"/>
              <a:t>F</a:t>
            </a:r>
            <a:r>
              <a:rPr lang="en-IS" dirty="0"/>
              <a:t>ordómar</a:t>
            </a:r>
          </a:p>
          <a:p>
            <a:endParaRPr lang="en-IS" dirty="0"/>
          </a:p>
          <a:p>
            <a:endParaRPr lang="en-I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E97515-4C26-E4CD-F218-C85795BFD2D2}"/>
              </a:ext>
            </a:extLst>
          </p:cNvPr>
          <p:cNvSpPr txBox="1">
            <a:spLocks/>
          </p:cNvSpPr>
          <p:nvPr/>
        </p:nvSpPr>
        <p:spPr>
          <a:xfrm>
            <a:off x="6964218" y="1825625"/>
            <a:ext cx="43895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6456079-5E59-7D70-52CF-6C8040674662}"/>
              </a:ext>
            </a:extLst>
          </p:cNvPr>
          <p:cNvSpPr txBox="1">
            <a:spLocks/>
          </p:cNvSpPr>
          <p:nvPr/>
        </p:nvSpPr>
        <p:spPr>
          <a:xfrm>
            <a:off x="8543636" y="1825625"/>
            <a:ext cx="28101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</a:t>
            </a:r>
            <a:r>
              <a:rPr lang="en-IS" dirty="0"/>
              <a:t>ota</a:t>
            </a:r>
          </a:p>
          <a:p>
            <a:pPr marL="0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587642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6590-3CDC-9992-16E0-E1EAAF48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1038176" cy="1325563"/>
          </a:xfrm>
        </p:spPr>
        <p:txBody>
          <a:bodyPr/>
          <a:lstStyle/>
          <a:p>
            <a:pPr algn="ctr"/>
            <a:r>
              <a:rPr lang="en-IS" b="1" dirty="0"/>
              <a:t>Hugtök sem þátttakendur lærðu á námskeiðinu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A66FB-3ECC-B575-B655-E75B476F8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91855"/>
            <a:ext cx="5157787" cy="4239490"/>
          </a:xfrm>
        </p:spPr>
        <p:txBody>
          <a:bodyPr>
            <a:normAutofit/>
          </a:bodyPr>
          <a:lstStyle/>
          <a:p>
            <a:r>
              <a:rPr lang="en-GB" dirty="0"/>
              <a:t>B</a:t>
            </a:r>
            <a:r>
              <a:rPr lang="en-IS" dirty="0"/>
              <a:t>arnæska</a:t>
            </a:r>
          </a:p>
          <a:p>
            <a:r>
              <a:rPr lang="en-GB" dirty="0"/>
              <a:t>F</a:t>
            </a:r>
            <a:r>
              <a:rPr lang="en-IS" dirty="0"/>
              <a:t>jölmenning</a:t>
            </a:r>
          </a:p>
          <a:p>
            <a:r>
              <a:rPr lang="en-GB" dirty="0" err="1"/>
              <a:t>Þ</a:t>
            </a:r>
            <a:r>
              <a:rPr lang="en-IS" dirty="0"/>
              <a:t>átttaka</a:t>
            </a:r>
          </a:p>
          <a:p>
            <a:r>
              <a:rPr lang="en-GB" dirty="0"/>
              <a:t>H</a:t>
            </a:r>
            <a:r>
              <a:rPr lang="en-IS" dirty="0"/>
              <a:t>ugtak og hugtök</a:t>
            </a:r>
          </a:p>
          <a:p>
            <a:r>
              <a:rPr lang="en-GB" dirty="0"/>
              <a:t>S</a:t>
            </a:r>
            <a:r>
              <a:rPr lang="en-IS" dirty="0"/>
              <a:t>kynjun</a:t>
            </a:r>
          </a:p>
          <a:p>
            <a:r>
              <a:rPr lang="en-GB" dirty="0"/>
              <a:t>S</a:t>
            </a:r>
            <a:r>
              <a:rPr lang="en-IS" dirty="0"/>
              <a:t>kynfæri</a:t>
            </a:r>
          </a:p>
          <a:p>
            <a:r>
              <a:rPr lang="en-GB" dirty="0"/>
              <a:t>S</a:t>
            </a:r>
            <a:r>
              <a:rPr lang="en-IS" dirty="0"/>
              <a:t>tuðningur</a:t>
            </a:r>
          </a:p>
          <a:p>
            <a:r>
              <a:rPr lang="en-GB" dirty="0"/>
              <a:t>S</a:t>
            </a:r>
            <a:r>
              <a:rPr lang="en-IS" dirty="0"/>
              <a:t>jálfstraust</a:t>
            </a:r>
          </a:p>
          <a:p>
            <a:endParaRPr lang="en-IS" dirty="0"/>
          </a:p>
          <a:p>
            <a:endParaRPr lang="en-IS" dirty="0"/>
          </a:p>
          <a:p>
            <a:endParaRPr lang="en-IS" dirty="0"/>
          </a:p>
          <a:p>
            <a:endParaRPr lang="en-I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C4959-9575-4D72-EF9D-A93985E10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1855"/>
            <a:ext cx="5183188" cy="4397808"/>
          </a:xfrm>
        </p:spPr>
        <p:txBody>
          <a:bodyPr>
            <a:normAutofit/>
          </a:bodyPr>
          <a:lstStyle/>
          <a:p>
            <a:r>
              <a:rPr lang="en-GB" dirty="0"/>
              <a:t>B</a:t>
            </a:r>
            <a:r>
              <a:rPr lang="en-IS" dirty="0"/>
              <a:t>akland og stuðningsnet</a:t>
            </a:r>
          </a:p>
          <a:p>
            <a:r>
              <a:rPr lang="en-GB" dirty="0"/>
              <a:t>M</a:t>
            </a:r>
            <a:r>
              <a:rPr lang="en-IS" dirty="0"/>
              <a:t>enning</a:t>
            </a:r>
          </a:p>
          <a:p>
            <a:r>
              <a:rPr lang="en-GB" dirty="0"/>
              <a:t>I</a:t>
            </a:r>
            <a:r>
              <a:rPr lang="en-IS" dirty="0"/>
              <a:t>nngilding</a:t>
            </a:r>
          </a:p>
          <a:p>
            <a:r>
              <a:rPr lang="en-GB" dirty="0"/>
              <a:t>V</a:t>
            </a:r>
            <a:r>
              <a:rPr lang="en-IS"/>
              <a:t>irðing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98017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83D9A-F1FB-7A1F-B714-CD60E176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pPr algn="ctr"/>
            <a:r>
              <a:rPr lang="en-IS" sz="4000" b="1" dirty="0">
                <a:latin typeface="+mn-lt"/>
                <a:cs typeface="Arial" panose="020B0604020202020204" pitchFamily="34" charset="0"/>
              </a:rPr>
              <a:t>Samantekt og upprifjun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70666B-9F0E-CBA8-454C-76DCA28F7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867154"/>
              </p:ext>
            </p:extLst>
          </p:nvPr>
        </p:nvGraphicFramePr>
        <p:xfrm>
          <a:off x="685800" y="1841158"/>
          <a:ext cx="10820400" cy="4399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35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8A0AD-B10A-866B-5F26-9A8637E9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1153572"/>
            <a:ext cx="3933096" cy="4461163"/>
          </a:xfrm>
        </p:spPr>
        <p:txBody>
          <a:bodyPr>
            <a:normAutofit/>
          </a:bodyPr>
          <a:lstStyle/>
          <a:p>
            <a:r>
              <a:rPr lang="en-IS" sz="4100" b="1" dirty="0">
                <a:solidFill>
                  <a:srgbClr val="FFFFFF"/>
                </a:solidFill>
              </a:rPr>
              <a:t>1. </a:t>
            </a:r>
            <a:r>
              <a:rPr lang="en-GB" sz="4100" b="1" dirty="0">
                <a:solidFill>
                  <a:srgbClr val="FFFFFF"/>
                </a:solidFill>
              </a:rPr>
              <a:t>Lota</a:t>
            </a:r>
            <a:br>
              <a:rPr lang="en-GB" sz="4100" b="1" dirty="0">
                <a:solidFill>
                  <a:srgbClr val="FFFFFF"/>
                </a:solidFill>
              </a:rPr>
            </a:br>
            <a:r>
              <a:rPr lang="en-GB" sz="4100" b="1" dirty="0" err="1">
                <a:solidFill>
                  <a:srgbClr val="FFFFFF"/>
                </a:solidFill>
              </a:rPr>
              <a:t>Eignarfornöfn</a:t>
            </a:r>
            <a:br>
              <a:rPr lang="en-IS" sz="4100" b="1" dirty="0">
                <a:solidFill>
                  <a:srgbClr val="FFFFFF"/>
                </a:solidFill>
              </a:rPr>
            </a:br>
            <a:r>
              <a:rPr lang="en-IS" sz="3600" b="1" dirty="0">
                <a:solidFill>
                  <a:srgbClr val="FFFFFF"/>
                </a:solidFill>
              </a:rPr>
              <a:t>Minn – mín – mitt</a:t>
            </a:r>
            <a:br>
              <a:rPr lang="en-IS" sz="3600" b="1" dirty="0">
                <a:solidFill>
                  <a:srgbClr val="FFFFFF"/>
                </a:solidFill>
              </a:rPr>
            </a:br>
            <a:r>
              <a:rPr lang="en-IS" sz="3600" b="1" dirty="0">
                <a:solidFill>
                  <a:srgbClr val="FFFFFF"/>
                </a:solidFill>
              </a:rPr>
              <a:t>Þinn – þín – þitt</a:t>
            </a:r>
            <a:br>
              <a:rPr lang="en-IS" sz="3600" b="1" dirty="0">
                <a:solidFill>
                  <a:srgbClr val="FFFFFF"/>
                </a:solidFill>
              </a:rPr>
            </a:br>
            <a:r>
              <a:rPr lang="en-IS" sz="3600" b="1" dirty="0">
                <a:solidFill>
                  <a:srgbClr val="FFFFFF"/>
                </a:solidFill>
              </a:rPr>
              <a:t>Sinn – sín - sitt</a:t>
            </a:r>
            <a:br>
              <a:rPr lang="en-IS" sz="4100" b="1" dirty="0">
                <a:solidFill>
                  <a:srgbClr val="FFFFFF"/>
                </a:solidFill>
              </a:rPr>
            </a:br>
            <a:endParaRPr lang="en-IS" sz="4100" b="1" dirty="0">
              <a:solidFill>
                <a:srgbClr val="FFFFFF"/>
              </a:solidFill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4DEDB-EBD8-E706-686F-DD8F05B3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745" y="591344"/>
            <a:ext cx="6440054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500" b="1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Minn</a:t>
            </a:r>
            <a:r>
              <a:rPr lang="en-GB" sz="15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500" b="1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mín</a:t>
            </a:r>
            <a:r>
              <a:rPr lang="en-GB" sz="15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mitt</a:t>
            </a:r>
          </a:p>
          <a:p>
            <a:pPr marL="0" indent="0"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Pabbi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minn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) 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góður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Mamma </a:t>
            </a:r>
            <a:r>
              <a:rPr lang="en-GB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mín</a:t>
            </a:r>
            <a:r>
              <a:rPr lang="en-GB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heitir</a:t>
            </a:r>
            <a:r>
              <a:rPr lang="en-GB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Alina.</a:t>
            </a:r>
          </a:p>
          <a:p>
            <a:pPr marL="0" indent="0"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Barnið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mitt 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leikskóla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Þinn</a:t>
            </a:r>
            <a:r>
              <a:rPr lang="en-GB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þín</a:t>
            </a:r>
            <a:r>
              <a:rPr lang="en-GB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þitt</a:t>
            </a:r>
            <a:r>
              <a:rPr lang="en-GB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Pabbi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þinn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heitir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Darius.</a:t>
            </a:r>
          </a:p>
          <a:p>
            <a:pPr marL="0" indent="0">
              <a:buNone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Mamma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þín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góð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Barnið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þitt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grunnskóla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Sinn – </a:t>
            </a:r>
            <a:r>
              <a:rPr lang="en-GB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sín</a:t>
            </a:r>
            <a:r>
              <a:rPr lang="en-GB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15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sitt</a:t>
            </a:r>
            <a:endParaRPr lang="en-GB" sz="1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Pabba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þykir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vænt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strákinn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sinn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Mömmu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þykir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vænt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stelpuna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sína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Barninu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þykir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vænt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dótið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sitt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br>
              <a:rPr lang="en-GB" sz="1500" dirty="0"/>
            </a:br>
            <a:endParaRPr lang="en-IS" sz="1500" dirty="0"/>
          </a:p>
        </p:txBody>
      </p:sp>
    </p:spTree>
    <p:extLst>
      <p:ext uri="{BB962C8B-B14F-4D97-AF65-F5344CB8AC3E}">
        <p14:creationId xmlns:p14="http://schemas.microsoft.com/office/powerpoint/2010/main" val="77353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0DE66-FAD3-2B28-280A-04180FB7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 fontScale="90000"/>
          </a:bodyPr>
          <a:lstStyle/>
          <a:p>
            <a:r>
              <a:rPr lang="en-IS" b="1" dirty="0">
                <a:solidFill>
                  <a:srgbClr val="FFFFFF"/>
                </a:solidFill>
              </a:rPr>
              <a:t>2. </a:t>
            </a:r>
            <a:r>
              <a:rPr lang="en-GB" b="1" dirty="0">
                <a:solidFill>
                  <a:srgbClr val="FFFFFF"/>
                </a:solidFill>
              </a:rPr>
              <a:t>Lota</a:t>
            </a:r>
            <a:br>
              <a:rPr lang="en-GB" b="1" dirty="0">
                <a:solidFill>
                  <a:srgbClr val="FFFFFF"/>
                </a:solidFill>
              </a:rPr>
            </a:br>
            <a:r>
              <a:rPr lang="en-GB" b="1" dirty="0" err="1">
                <a:solidFill>
                  <a:srgbClr val="FFFFFF"/>
                </a:solidFill>
              </a:rPr>
              <a:t>Spurnarorð</a:t>
            </a:r>
            <a:br>
              <a:rPr lang="en-GB" b="1" dirty="0">
                <a:solidFill>
                  <a:srgbClr val="FFFFFF"/>
                </a:solidFill>
              </a:rPr>
            </a:br>
            <a:r>
              <a:rPr lang="en-GB" b="1" dirty="0" err="1">
                <a:solidFill>
                  <a:srgbClr val="FFFFFF"/>
                </a:solidFill>
              </a:rPr>
              <a:t>og</a:t>
            </a:r>
            <a:br>
              <a:rPr lang="en-GB" b="1" dirty="0">
                <a:solidFill>
                  <a:srgbClr val="FFFFFF"/>
                </a:solidFill>
              </a:rPr>
            </a:br>
            <a:r>
              <a:rPr lang="en-GB" b="1" dirty="0" err="1">
                <a:solidFill>
                  <a:srgbClr val="FFFFFF"/>
                </a:solidFill>
              </a:rPr>
              <a:t>orðaröð</a:t>
            </a:r>
            <a:br>
              <a:rPr lang="en-GB" b="1" dirty="0">
                <a:solidFill>
                  <a:srgbClr val="FFFFFF"/>
                </a:solidFill>
              </a:rPr>
            </a:br>
            <a:br>
              <a:rPr lang="en-IS" b="1" dirty="0">
                <a:solidFill>
                  <a:srgbClr val="FFFFFF"/>
                </a:solidFill>
              </a:rPr>
            </a:br>
            <a:r>
              <a:rPr lang="en-IS" b="1" dirty="0">
                <a:solidFill>
                  <a:srgbClr val="FFFFFF"/>
                </a:solidFill>
              </a:rPr>
              <a:t>Er eitthvað athugavert við þessi svör?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56125-31F8-6235-48B6-B20FF4B1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S" sz="2400" dirty="0"/>
              <a:t>Hvenær byrjar jólafríið hjá þér? Jólafríið byrjar 23. desember.</a:t>
            </a:r>
          </a:p>
          <a:p>
            <a:pPr marL="342900" indent="-342900">
              <a:buFont typeface="+mj-lt"/>
              <a:buAutoNum type="arabicPeriod"/>
            </a:pPr>
            <a:r>
              <a:rPr lang="en-IS" sz="2400" dirty="0"/>
              <a:t>Hvað áttu mörg börn? </a:t>
            </a:r>
            <a:r>
              <a:rPr lang="en-IS" sz="2400" strike="sngStrike" dirty="0"/>
              <a:t>4 börn ég á</a:t>
            </a:r>
            <a:r>
              <a:rPr lang="en-IS" sz="2400" dirty="0"/>
              <a:t>. </a:t>
            </a:r>
            <a:r>
              <a:rPr lang="en-IS" sz="2400" u="sng" dirty="0"/>
              <a:t>Ég á 4 börn.</a:t>
            </a:r>
          </a:p>
          <a:p>
            <a:pPr marL="342900" indent="-342900">
              <a:buFont typeface="+mj-lt"/>
              <a:buAutoNum type="arabicPeriod"/>
            </a:pPr>
            <a:r>
              <a:rPr lang="en-IS" sz="2400" dirty="0"/>
              <a:t>Veistu hvað klukkan er? </a:t>
            </a:r>
            <a:r>
              <a:rPr lang="en-IS" sz="2400" strike="sngStrike" dirty="0"/>
              <a:t>Fimm klukkan er</a:t>
            </a:r>
            <a:r>
              <a:rPr lang="en-IS" sz="2400" dirty="0"/>
              <a:t>. Klukkan er fimm.</a:t>
            </a:r>
          </a:p>
          <a:p>
            <a:pPr marL="342900" indent="-342900">
              <a:buFont typeface="+mj-lt"/>
              <a:buAutoNum type="arabicPeriod"/>
            </a:pPr>
            <a:r>
              <a:rPr lang="en-IS" sz="2400" dirty="0"/>
              <a:t>Hvert ætlar þú um helgina? </a:t>
            </a:r>
            <a:r>
              <a:rPr lang="en-IS" sz="2400" strike="sngStrike" dirty="0"/>
              <a:t>Ætla fara í bíó um helgina</a:t>
            </a:r>
            <a:r>
              <a:rPr lang="en-IS" sz="2400" dirty="0"/>
              <a:t>. Ég ætla að fara í bíó um helgina. Um helgina ætla ég í bíó.</a:t>
            </a:r>
          </a:p>
          <a:p>
            <a:pPr marL="342900" indent="-342900">
              <a:buFont typeface="+mj-lt"/>
              <a:buAutoNum type="arabicPeriod"/>
            </a:pPr>
            <a:r>
              <a:rPr lang="en-IS" sz="2400" dirty="0"/>
              <a:t>Hvenær áttu afmæli? </a:t>
            </a:r>
            <a:r>
              <a:rPr lang="en-IS" sz="2400" strike="sngStrike" dirty="0"/>
              <a:t>Afmæli ég á 4. maí. </a:t>
            </a:r>
            <a:r>
              <a:rPr lang="en-IS" sz="2400" dirty="0"/>
              <a:t> Ég á afmæli 4. maí.</a:t>
            </a:r>
            <a:endParaRPr lang="en-IS" sz="2400" strike="sngStrike" dirty="0"/>
          </a:p>
          <a:p>
            <a:pPr marL="342900" indent="-342900">
              <a:buFont typeface="+mj-lt"/>
              <a:buAutoNum type="arabicPeriod"/>
            </a:pPr>
            <a:r>
              <a:rPr lang="en-IS" sz="2400" dirty="0"/>
              <a:t>Hvernig finnst þér harðfiskur? </a:t>
            </a:r>
            <a:r>
              <a:rPr lang="en-IS" sz="2400" strike="sngStrike" dirty="0"/>
              <a:t>Finnst ég harðfiskur góður.. </a:t>
            </a:r>
            <a:r>
              <a:rPr lang="en-IS" sz="2400" dirty="0"/>
              <a:t>Mér finnst harðfiskur góður.</a:t>
            </a:r>
            <a:endParaRPr lang="en-IS" sz="2400" strike="sngStrike" dirty="0"/>
          </a:p>
          <a:p>
            <a:pPr marL="342900" indent="-342900">
              <a:buFont typeface="+mj-lt"/>
              <a:buAutoNum type="arabicPeriod"/>
            </a:pPr>
            <a:r>
              <a:rPr lang="en-IS" sz="2400" dirty="0"/>
              <a:t>Hvað ætlar þú að gera í jólafríinu? </a:t>
            </a:r>
            <a:r>
              <a:rPr lang="en-IS" sz="2400" strike="sngStrike" dirty="0"/>
              <a:t>Að elda ég ætla góðan mat</a:t>
            </a:r>
            <a:r>
              <a:rPr lang="en-IS" sz="2400" dirty="0"/>
              <a:t>. Ég ætla að elda góðan mat.</a:t>
            </a:r>
          </a:p>
        </p:txBody>
      </p:sp>
    </p:spTree>
    <p:extLst>
      <p:ext uri="{BB962C8B-B14F-4D97-AF65-F5344CB8AC3E}">
        <p14:creationId xmlns:p14="http://schemas.microsoft.com/office/powerpoint/2010/main" val="19510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58374D-2657-2814-C306-5CC16B82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77" y="1153572"/>
            <a:ext cx="3568057" cy="4461163"/>
          </a:xfrm>
        </p:spPr>
        <p:txBody>
          <a:bodyPr>
            <a:normAutofit/>
          </a:bodyPr>
          <a:lstStyle/>
          <a:p>
            <a:r>
              <a:rPr lang="en-IS" b="1" dirty="0">
                <a:solidFill>
                  <a:srgbClr val="FFFFFF"/>
                </a:solidFill>
              </a:rPr>
              <a:t>3. </a:t>
            </a:r>
            <a:r>
              <a:rPr lang="en-GB" b="1" dirty="0">
                <a:solidFill>
                  <a:srgbClr val="FFFFFF"/>
                </a:solidFill>
              </a:rPr>
              <a:t>L</a:t>
            </a:r>
            <a:r>
              <a:rPr lang="en-IS" b="1" dirty="0">
                <a:solidFill>
                  <a:srgbClr val="FFFFFF"/>
                </a:solidFill>
              </a:rPr>
              <a:t>ota</a:t>
            </a:r>
            <a:br>
              <a:rPr lang="en-IS" b="1" dirty="0">
                <a:solidFill>
                  <a:srgbClr val="FFFFFF"/>
                </a:solidFill>
              </a:rPr>
            </a:br>
            <a:r>
              <a:rPr lang="en-IS" b="1" dirty="0">
                <a:solidFill>
                  <a:srgbClr val="FFFFFF"/>
                </a:solidFill>
              </a:rPr>
              <a:t>Kyn og fallabeyging</a:t>
            </a:r>
            <a:br>
              <a:rPr lang="en-IS" b="1" dirty="0">
                <a:solidFill>
                  <a:srgbClr val="FFFFFF"/>
                </a:solidFill>
              </a:rPr>
            </a:br>
            <a:r>
              <a:rPr lang="en-IS" b="1" dirty="0">
                <a:solidFill>
                  <a:srgbClr val="FFFFFF"/>
                </a:solidFill>
              </a:rPr>
              <a:t>nf, þf, þgf, ef</a:t>
            </a:r>
            <a:br>
              <a:rPr lang="en-IS" b="1" dirty="0">
                <a:solidFill>
                  <a:srgbClr val="FFFFFF"/>
                </a:solidFill>
              </a:rPr>
            </a:br>
            <a:br>
              <a:rPr lang="en-IS" b="1" dirty="0">
                <a:solidFill>
                  <a:srgbClr val="FFFFFF"/>
                </a:solidFill>
              </a:rPr>
            </a:br>
            <a:r>
              <a:rPr lang="en-IS" b="1" dirty="0">
                <a:solidFill>
                  <a:srgbClr val="FFFFFF"/>
                </a:solidFill>
              </a:rPr>
              <a:t>Hvaða fall?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B4D9B-FD2A-8E28-C61F-8DA74508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481895" indent="-481895">
              <a:buFont typeface="+mj-lt"/>
              <a:buAutoNum type="arabicPeriod"/>
            </a:pPr>
            <a:r>
              <a:rPr lang="en-IS" u="sng" dirty="0"/>
              <a:t>Strákurinn</a:t>
            </a:r>
            <a:r>
              <a:rPr lang="en-IS" dirty="0"/>
              <a:t> (nf) og </a:t>
            </a:r>
            <a:r>
              <a:rPr lang="en-IS" u="sng" dirty="0"/>
              <a:t>stelpan</a:t>
            </a:r>
            <a:r>
              <a:rPr lang="en-IS" dirty="0"/>
              <a:t> (nf) eru að leika í </a:t>
            </a:r>
            <a:r>
              <a:rPr lang="en-IS" u="sng" dirty="0"/>
              <a:t>dúkkukróknum (þgf). </a:t>
            </a:r>
          </a:p>
          <a:p>
            <a:pPr marL="481895" indent="-481895">
              <a:buFont typeface="+mj-lt"/>
              <a:buAutoNum type="arabicPeriod"/>
            </a:pPr>
            <a:r>
              <a:rPr lang="en-IS" u="sng" dirty="0"/>
              <a:t>Þau</a:t>
            </a:r>
            <a:r>
              <a:rPr lang="en-IS" dirty="0"/>
              <a:t> (nf) eru frá </a:t>
            </a:r>
            <a:r>
              <a:rPr lang="en-IS" u="sng" dirty="0"/>
              <a:t>Póllandi (þgf).</a:t>
            </a:r>
          </a:p>
          <a:p>
            <a:pPr marL="481895" indent="-481895">
              <a:buFont typeface="+mj-lt"/>
              <a:buAutoNum type="arabicPeriod"/>
            </a:pPr>
            <a:r>
              <a:rPr lang="en-IS" u="sng" dirty="0"/>
              <a:t>Ég</a:t>
            </a:r>
            <a:r>
              <a:rPr lang="en-IS" dirty="0"/>
              <a:t> (nf) ætla til </a:t>
            </a:r>
            <a:r>
              <a:rPr lang="en-IS" u="sng" dirty="0"/>
              <a:t>Ítalíu (ef). </a:t>
            </a:r>
          </a:p>
          <a:p>
            <a:pPr marL="481895" indent="-481895">
              <a:buFont typeface="+mj-lt"/>
              <a:buAutoNum type="arabicPeriod"/>
            </a:pPr>
            <a:r>
              <a:rPr lang="en-IS" u="sng" dirty="0"/>
              <a:t>Mér</a:t>
            </a:r>
            <a:r>
              <a:rPr lang="en-IS" dirty="0"/>
              <a:t> (þgf) er illt í </a:t>
            </a:r>
            <a:r>
              <a:rPr lang="en-IS" u="sng" dirty="0"/>
              <a:t>maganum (þgf).</a:t>
            </a:r>
          </a:p>
          <a:p>
            <a:pPr marL="481895" indent="-481895">
              <a:buFont typeface="+mj-lt"/>
              <a:buAutoNum type="arabicPeriod"/>
            </a:pPr>
            <a:r>
              <a:rPr lang="en-IS" u="sng" dirty="0"/>
              <a:t>Mér líður illa í maganum.</a:t>
            </a:r>
          </a:p>
          <a:p>
            <a:pPr marL="481895" indent="-481895">
              <a:buFont typeface="+mj-lt"/>
              <a:buAutoNum type="arabicPeriod"/>
            </a:pPr>
            <a:r>
              <a:rPr lang="en-IS" dirty="0"/>
              <a:t>Áttu </a:t>
            </a:r>
            <a:r>
              <a:rPr lang="en-IS" u="sng" dirty="0"/>
              <a:t>rauðan (þf)</a:t>
            </a:r>
            <a:r>
              <a:rPr lang="en-IS" dirty="0"/>
              <a:t> </a:t>
            </a:r>
            <a:r>
              <a:rPr lang="en-IS" u="sng" dirty="0"/>
              <a:t>lit (þf) </a:t>
            </a:r>
            <a:r>
              <a:rPr lang="en-IS" dirty="0"/>
              <a:t>?</a:t>
            </a:r>
          </a:p>
          <a:p>
            <a:pPr marL="481895" indent="-481895">
              <a:buFont typeface="+mj-lt"/>
              <a:buAutoNum type="arabicPeriod"/>
            </a:pPr>
            <a:r>
              <a:rPr lang="en-IS" dirty="0"/>
              <a:t>Í </a:t>
            </a:r>
            <a:r>
              <a:rPr lang="en-IS" u="sng" dirty="0"/>
              <a:t>kjólinn</a:t>
            </a:r>
            <a:r>
              <a:rPr lang="en-IS" dirty="0"/>
              <a:t> (þf) fyrir </a:t>
            </a:r>
            <a:r>
              <a:rPr lang="en-IS" u="sng" dirty="0"/>
              <a:t>jólin (þf)</a:t>
            </a:r>
            <a:r>
              <a:rPr lang="en-IS" dirty="0"/>
              <a:t>?</a:t>
            </a:r>
          </a:p>
          <a:p>
            <a:pPr marL="481895" indent="-481895">
              <a:buFont typeface="+mj-lt"/>
              <a:buAutoNum type="arabicPeriod"/>
            </a:pPr>
            <a:r>
              <a:rPr lang="en-IS" u="sng" dirty="0"/>
              <a:t>Rýmið</a:t>
            </a:r>
            <a:r>
              <a:rPr lang="en-IS" dirty="0"/>
              <a:t> (nf) er bjart og gott að vinna </a:t>
            </a:r>
            <a:r>
              <a:rPr lang="en-IS" u="sng" dirty="0"/>
              <a:t>verkefni</a:t>
            </a:r>
            <a:r>
              <a:rPr lang="en-IS" dirty="0"/>
              <a:t> (þf) þar.</a:t>
            </a:r>
          </a:p>
          <a:p>
            <a:pPr marL="481895" indent="-481895">
              <a:buFont typeface="+mj-lt"/>
              <a:buAutoNum type="arabicPeriod"/>
            </a:pPr>
            <a:r>
              <a:rPr lang="en-IS" u="sng" dirty="0"/>
              <a:t>Jóni (þgf) finnst gaman í vinnunni (þgf) .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1126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c 1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C332D-1842-247C-2079-046511DB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1812159"/>
            <a:ext cx="4467792" cy="30605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lota</a:t>
            </a:r>
            <a:b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Tölurnar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ky</a:t>
            </a:r>
            <a:r>
              <a:rPr lang="en-US" sz="5100" b="1" dirty="0" err="1">
                <a:solidFill>
                  <a:srgbClr val="FFFFFF"/>
                </a:solidFill>
              </a:rPr>
              <a:t>n</a:t>
            </a:r>
            <a:r>
              <a:rPr lang="en-US" sz="5100" b="1" dirty="0">
                <a:solidFill>
                  <a:srgbClr val="FFFFFF"/>
                </a:solidFill>
              </a:rPr>
              <a:t> </a:t>
            </a:r>
            <a:r>
              <a:rPr lang="en-US" sz="5100" b="1" dirty="0" err="1">
                <a:solidFill>
                  <a:srgbClr val="FFFFFF"/>
                </a:solidFill>
              </a:rPr>
              <a:t>og</a:t>
            </a:r>
            <a:r>
              <a:rPr lang="en-US" sz="5100" b="1" dirty="0">
                <a:solidFill>
                  <a:srgbClr val="FFFFFF"/>
                </a:solidFill>
              </a:rPr>
              <a:t> </a:t>
            </a:r>
            <a:r>
              <a:rPr lang="en-US" sz="5100" b="1" dirty="0" err="1">
                <a:solidFill>
                  <a:srgbClr val="FFFFFF"/>
                </a:solidFill>
              </a:rPr>
              <a:t>fallbeyging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Hvað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eru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börnin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gömul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Content Placeholder 4" descr="A group of children holding hands&#10;&#10;Description automatically generated with medium confidence">
            <a:extLst>
              <a:ext uri="{FF2B5EF4-FFF2-40B4-BE49-F238E27FC236}">
                <a16:creationId xmlns:a16="http://schemas.microsoft.com/office/drawing/2014/main" id="{46320C5E-C322-66A1-CDA2-187D1BB95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6" b="23713"/>
          <a:stretch/>
        </p:blipFill>
        <p:spPr>
          <a:xfrm>
            <a:off x="6151798" y="2715760"/>
            <a:ext cx="4252055" cy="1426480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512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0EBA4-F7F2-677D-AF53-76426199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S" b="1" dirty="0">
                <a:solidFill>
                  <a:srgbClr val="FFFFFF"/>
                </a:solidFill>
              </a:rPr>
              <a:t>5. </a:t>
            </a:r>
            <a:r>
              <a:rPr lang="en-GB" b="1" dirty="0">
                <a:solidFill>
                  <a:srgbClr val="FFFFFF"/>
                </a:solidFill>
              </a:rPr>
              <a:t>l</a:t>
            </a:r>
            <a:r>
              <a:rPr lang="en-IS" b="1" dirty="0">
                <a:solidFill>
                  <a:srgbClr val="FFFFFF"/>
                </a:solidFill>
              </a:rPr>
              <a:t>ota</a:t>
            </a:r>
            <a:br>
              <a:rPr lang="en-IS" b="1" dirty="0">
                <a:solidFill>
                  <a:srgbClr val="FFFFFF"/>
                </a:solidFill>
              </a:rPr>
            </a:br>
            <a:r>
              <a:rPr lang="en-IS" b="1" dirty="0">
                <a:solidFill>
                  <a:srgbClr val="FFFFFF"/>
                </a:solidFill>
              </a:rPr>
              <a:t>Lýsingarorð</a:t>
            </a:r>
            <a:br>
              <a:rPr lang="en-IS" b="1" dirty="0">
                <a:solidFill>
                  <a:srgbClr val="FFFFFF"/>
                </a:solidFill>
              </a:rPr>
            </a:br>
            <a:r>
              <a:rPr lang="en-IS" b="1" dirty="0">
                <a:solidFill>
                  <a:srgbClr val="FFFFFF"/>
                </a:solidFill>
              </a:rPr>
              <a:t> kk, kvk, hk </a:t>
            </a:r>
            <a:br>
              <a:rPr lang="en-IS" b="1" dirty="0">
                <a:solidFill>
                  <a:srgbClr val="FFFFFF"/>
                </a:solidFill>
              </a:rPr>
            </a:br>
            <a:r>
              <a:rPr lang="en-IS" b="1" dirty="0">
                <a:solidFill>
                  <a:srgbClr val="FFFFFF"/>
                </a:solidFill>
              </a:rPr>
              <a:t> svangur</a:t>
            </a:r>
            <a:br>
              <a:rPr lang="en-IS" b="1" dirty="0">
                <a:solidFill>
                  <a:srgbClr val="FFFFFF"/>
                </a:solidFill>
              </a:rPr>
            </a:br>
            <a:r>
              <a:rPr lang="en-IS" b="1" dirty="0">
                <a:solidFill>
                  <a:srgbClr val="FFFFFF"/>
                </a:solidFill>
              </a:rPr>
              <a:t> saddur</a:t>
            </a:r>
            <a:br>
              <a:rPr lang="en-IS" b="1" dirty="0">
                <a:solidFill>
                  <a:srgbClr val="FFFFFF"/>
                </a:solidFill>
              </a:rPr>
            </a:br>
            <a:r>
              <a:rPr lang="en-IS" b="1" dirty="0">
                <a:solidFill>
                  <a:srgbClr val="FFFFFF"/>
                </a:solidFill>
              </a:rPr>
              <a:t> þægur</a:t>
            </a:r>
            <a:br>
              <a:rPr lang="en-IS" b="1" dirty="0">
                <a:solidFill>
                  <a:srgbClr val="FFFFFF"/>
                </a:solidFill>
              </a:rPr>
            </a:br>
            <a:r>
              <a:rPr lang="en-IS" b="1" dirty="0">
                <a:solidFill>
                  <a:srgbClr val="FFFFFF"/>
                </a:solidFill>
              </a:rPr>
              <a:t> óþægur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3DFF9-F72B-14D8-4F02-1501259BC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S"/>
              <a:t>Strákurinn er svangur</a:t>
            </a:r>
          </a:p>
          <a:p>
            <a:pPr marL="0" indent="0">
              <a:buNone/>
            </a:pPr>
            <a:r>
              <a:rPr lang="en-IS"/>
              <a:t>Strákarnir eru svangir</a:t>
            </a:r>
          </a:p>
          <a:p>
            <a:pPr marL="0" indent="0">
              <a:buNone/>
            </a:pPr>
            <a:r>
              <a:rPr lang="en-IS"/>
              <a:t>Stelpan er svöng</a:t>
            </a:r>
          </a:p>
          <a:p>
            <a:pPr marL="0" indent="0">
              <a:buNone/>
            </a:pPr>
            <a:r>
              <a:rPr lang="en-IS"/>
              <a:t>Stelpurnar eru svangar</a:t>
            </a:r>
          </a:p>
          <a:p>
            <a:pPr marL="0" indent="0">
              <a:buNone/>
            </a:pPr>
            <a:r>
              <a:rPr lang="en-GB"/>
              <a:t>B</a:t>
            </a:r>
            <a:r>
              <a:rPr lang="en-IS"/>
              <a:t>arnið er svangt</a:t>
            </a:r>
          </a:p>
          <a:p>
            <a:pPr marL="0" indent="0">
              <a:buNone/>
            </a:pPr>
            <a:r>
              <a:rPr lang="en-GB"/>
              <a:t>B</a:t>
            </a:r>
            <a:r>
              <a:rPr lang="en-IS"/>
              <a:t>örnin eru svöng</a:t>
            </a:r>
          </a:p>
        </p:txBody>
      </p:sp>
    </p:spTree>
    <p:extLst>
      <p:ext uri="{BB962C8B-B14F-4D97-AF65-F5344CB8AC3E}">
        <p14:creationId xmlns:p14="http://schemas.microsoft.com/office/powerpoint/2010/main" val="358115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CB663F-A03F-6639-6ADA-7E7A8BC0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6. lota</a:t>
            </a:r>
            <a:b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Breyttu sagnorðunum í </a:t>
            </a:r>
            <a:r>
              <a:rPr lang="en-US" sz="41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nútíð</a:t>
            </a:r>
            <a:b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að leika (sér) - að ganga frá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AB6C88-9750-07DD-FCEF-327025629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Strákurinn leikur      </a:t>
            </a:r>
            <a:r>
              <a:rPr lang="en-US" sz="2600" b="1"/>
              <a:t>(leika)</a:t>
            </a:r>
            <a:r>
              <a:rPr lang="en-US" sz="2600"/>
              <a:t> fallega í dúkkukrók.</a:t>
            </a:r>
          </a:p>
          <a:p>
            <a:r>
              <a:rPr lang="en-US" sz="2600"/>
              <a:t>Börnin leika        </a:t>
            </a:r>
            <a:r>
              <a:rPr lang="en-US" sz="2600" b="1"/>
              <a:t>(leika)</a:t>
            </a:r>
            <a:r>
              <a:rPr lang="en-US" sz="2600"/>
              <a:t> fallega í garðinum.</a:t>
            </a:r>
          </a:p>
          <a:p>
            <a:r>
              <a:rPr lang="en-US" sz="2600"/>
              <a:t>Stelpan gengur </a:t>
            </a:r>
            <a:r>
              <a:rPr lang="en-US" sz="2600" b="1"/>
              <a:t>(ganga)</a:t>
            </a:r>
            <a:r>
              <a:rPr lang="en-US" sz="2600"/>
              <a:t> frá í listasmiðjunni.</a:t>
            </a:r>
          </a:p>
          <a:p>
            <a:r>
              <a:rPr lang="en-US" sz="2600"/>
              <a:t>Strákarnir ganga (</a:t>
            </a:r>
            <a:r>
              <a:rPr lang="en-US" sz="2600" b="1"/>
              <a:t>ganga</a:t>
            </a:r>
            <a:r>
              <a:rPr lang="en-US" sz="2600"/>
              <a:t>) frá kubbunum.</a:t>
            </a:r>
          </a:p>
          <a:p>
            <a:pPr marL="0"/>
            <a:r>
              <a:rPr lang="en-US" sz="2600"/>
              <a:t>Stákurinn gengur frá núna.</a:t>
            </a:r>
          </a:p>
          <a:p>
            <a:pPr marL="0"/>
            <a:r>
              <a:rPr lang="en-US" sz="2600"/>
              <a:t>Er að …</a:t>
            </a:r>
          </a:p>
          <a:p>
            <a:pPr marL="0"/>
            <a:r>
              <a:rPr lang="en-US" sz="2600"/>
              <a:t>Hvað ertu að borða núna? Ég er að borða fisk núna.</a:t>
            </a:r>
          </a:p>
          <a:p>
            <a:pPr marL="0"/>
            <a:r>
              <a:rPr lang="en-US" sz="2600"/>
              <a:t>Hvað borðar þú á morgnana? Ég er að borða graut</a:t>
            </a:r>
          </a:p>
          <a:p>
            <a:pPr marL="0"/>
            <a:r>
              <a:rPr lang="en-US" sz="2600"/>
              <a:t>Ég borða graut.</a:t>
            </a:r>
          </a:p>
          <a:p>
            <a:pPr marL="0"/>
            <a:endParaRPr lang="en-US" sz="2600"/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11310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9588</TotalTime>
  <Words>1700</Words>
  <Application>Microsoft Macintosh PowerPoint</Application>
  <PresentationFormat>Widescreen</PresentationFormat>
  <Paragraphs>251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Century Gothic</vt:lpstr>
      <vt:lpstr>Symbol</vt:lpstr>
      <vt:lpstr>Wingdings</vt:lpstr>
      <vt:lpstr>Office Theme</vt:lpstr>
      <vt:lpstr>Lokatími 22. og 23. maí Samantekt og upprifjun </vt:lpstr>
      <vt:lpstr>Dagskrá tímans</vt:lpstr>
      <vt:lpstr>Samantekt og upprifjun</vt:lpstr>
      <vt:lpstr>1. Lota Eignarfornöfn Minn – mín – mitt Þinn – þín – þitt Sinn – sín - sitt </vt:lpstr>
      <vt:lpstr>2. Lota Spurnarorð og orðaröð  Er eitthvað athugavert við þessi svör?</vt:lpstr>
      <vt:lpstr>3. Lota Kyn og fallabeyging nf, þf, þgf, ef  Hvaða fall?</vt:lpstr>
      <vt:lpstr>4. lota Tölurnar  kyn og fallbeyging  Hvað eru börnin gömul?</vt:lpstr>
      <vt:lpstr>5. lota Lýsingarorð  kk, kvk, hk   svangur  saddur  þægur  óþægur</vt:lpstr>
      <vt:lpstr>6. lota Breyttu sagnorðunum í nútíð  að leika (sér) - að ganga frá</vt:lpstr>
      <vt:lpstr>7. lota Breyttu sagnorðunum í þátíð  að leika - að ganga frá</vt:lpstr>
      <vt:lpstr>Íslenskukönnun - valfrjálst (á námskeiðsvef)</vt:lpstr>
      <vt:lpstr>Markmið mín á námskeiðinu</vt:lpstr>
      <vt:lpstr> Markmið  Hver voru markmið þín á námskeiðinu? Hvernig gekk að ná markmiðunum?  </vt:lpstr>
      <vt:lpstr>Markmið</vt:lpstr>
      <vt:lpstr>Málshættir og heilræði námskeiðsins</vt:lpstr>
      <vt:lpstr>Jákvæð athygli mánaðarins?</vt:lpstr>
      <vt:lpstr>Samskipti um námskeiðið</vt:lpstr>
      <vt:lpstr>Hafið þið notað einhverjar hugmyndir eða verkefni sem voru kynnt á námskeiðinu í leikskólanum ykkar? </vt:lpstr>
      <vt:lpstr> Námskeiðslok og kynning fyrir leikskólann ykkar (hugmynd að kynningu) </vt:lpstr>
      <vt:lpstr>Könnun fyrir Menntafléttuna (slóðin er á kennsluvefnum)</vt:lpstr>
      <vt:lpstr>Viðurkenningarskjal</vt:lpstr>
      <vt:lpstr>Hugtök sem þátttakendur lærðu á námskeiðinu</vt:lpstr>
      <vt:lpstr>Hugtök sem þátttakendur lærðu á námskeiðinu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Guðlaug Stella Brynjólfsdóttir - HI</dc:creator>
  <cp:lastModifiedBy>Guðlaug Stella Brynjólfsdóttir - HI</cp:lastModifiedBy>
  <cp:revision>5</cp:revision>
  <dcterms:created xsi:type="dcterms:W3CDTF">2023-05-15T11:01:33Z</dcterms:created>
  <dcterms:modified xsi:type="dcterms:W3CDTF">2024-05-27T07:42:22Z</dcterms:modified>
</cp:coreProperties>
</file>