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42"/>
  </p:notesMasterIdLst>
  <p:sldIdLst>
    <p:sldId id="256" r:id="rId5"/>
    <p:sldId id="261" r:id="rId6"/>
    <p:sldId id="262" r:id="rId7"/>
    <p:sldId id="266" r:id="rId8"/>
    <p:sldId id="265" r:id="rId9"/>
    <p:sldId id="269" r:id="rId10"/>
    <p:sldId id="259" r:id="rId11"/>
    <p:sldId id="260" r:id="rId12"/>
    <p:sldId id="270" r:id="rId13"/>
    <p:sldId id="257" r:id="rId14"/>
    <p:sldId id="286" r:id="rId15"/>
    <p:sldId id="290" r:id="rId16"/>
    <p:sldId id="287" r:id="rId17"/>
    <p:sldId id="296" r:id="rId18"/>
    <p:sldId id="292" r:id="rId19"/>
    <p:sldId id="291" r:id="rId20"/>
    <p:sldId id="267" r:id="rId21"/>
    <p:sldId id="294" r:id="rId22"/>
    <p:sldId id="295" r:id="rId23"/>
    <p:sldId id="271" r:id="rId24"/>
    <p:sldId id="264" r:id="rId25"/>
    <p:sldId id="288" r:id="rId26"/>
    <p:sldId id="289" r:id="rId27"/>
    <p:sldId id="273" r:id="rId28"/>
    <p:sldId id="275" r:id="rId29"/>
    <p:sldId id="274" r:id="rId30"/>
    <p:sldId id="276" r:id="rId31"/>
    <p:sldId id="280" r:id="rId32"/>
    <p:sldId id="281" r:id="rId33"/>
    <p:sldId id="258" r:id="rId34"/>
    <p:sldId id="282" r:id="rId35"/>
    <p:sldId id="283" r:id="rId36"/>
    <p:sldId id="263" r:id="rId37"/>
    <p:sldId id="268" r:id="rId38"/>
    <p:sldId id="277" r:id="rId39"/>
    <p:sldId id="278" r:id="rId40"/>
    <p:sldId id="279" r:id="rId41"/>
  </p:sldIdLst>
  <p:sldSz cx="13012738" cy="73152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579438" indent="-1222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1160463" indent="-2460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741488" indent="-369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2322513" indent="-4937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/>
    <p:restoredTop sz="95909"/>
  </p:normalViewPr>
  <p:slideViewPr>
    <p:cSldViewPr>
      <p:cViewPr>
        <p:scale>
          <a:sx n="120" d="100"/>
          <a:sy n="120" d="100"/>
        </p:scale>
        <p:origin x="920" y="736"/>
      </p:cViewPr>
      <p:guideLst>
        <p:guide orient="horz" pos="2304"/>
        <p:guide pos="40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0A78-7E7B-6B45-BCC2-01534536424C}" type="datetimeFigureOut">
              <a:rPr lang="is-IS" smtClean="0"/>
              <a:t>13.3.2024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7B9E-A4E8-D449-9C8A-4C9C21FA11E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4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956" y="2272454"/>
            <a:ext cx="11060827" cy="15680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911" y="4145280"/>
            <a:ext cx="9108917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86AE-77DD-D346-B2A8-065B1BCD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0E49-5BC4-B846-8353-773ED45E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5ECB9-01BD-0642-AE0F-7940E0DC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25149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C2CE-CFDA-7949-A48D-8581D892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2E91-B3DE-3C48-A957-A70B27DA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26D33-5B28-D34A-9FAE-FE14903B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7415-1F14-D54B-91E0-EFAD34CCC84D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78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17" y="4700694"/>
            <a:ext cx="11060827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917" y="3100495"/>
            <a:ext cx="11060827" cy="1600199"/>
          </a:xfrm>
        </p:spPr>
        <p:txBody>
          <a:bodyPr anchor="b"/>
          <a:lstStyle>
            <a:lvl1pPr marL="0" indent="0">
              <a:buNone/>
              <a:defRPr sz="2500"/>
            </a:lvl1pPr>
            <a:lvl2pPr marL="580781" indent="0">
              <a:buNone/>
              <a:defRPr sz="2300"/>
            </a:lvl2pPr>
            <a:lvl3pPr marL="1161562" indent="0">
              <a:buNone/>
              <a:defRPr sz="2000"/>
            </a:lvl3pPr>
            <a:lvl4pPr marL="1742343" indent="0">
              <a:buNone/>
              <a:defRPr sz="1800"/>
            </a:lvl4pPr>
            <a:lvl5pPr marL="2323125" indent="0">
              <a:buNone/>
              <a:defRPr sz="1800"/>
            </a:lvl5pPr>
            <a:lvl6pPr marL="2903906" indent="0">
              <a:buNone/>
              <a:defRPr sz="1800"/>
            </a:lvl6pPr>
            <a:lvl7pPr marL="3484687" indent="0">
              <a:buNone/>
              <a:defRPr sz="1800"/>
            </a:lvl7pPr>
            <a:lvl8pPr marL="4065468" indent="0">
              <a:buNone/>
              <a:defRPr sz="1800"/>
            </a:lvl8pPr>
            <a:lvl9pPr marL="4646249" indent="0">
              <a:buNone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78A8-0870-A44C-8F0A-B40D408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8AD3-ED54-6840-BDA8-37CD230A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BE5C-3509-FB4B-9A0D-1A8082B2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F703-3D7A-AD42-9041-44CB1FF914C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259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637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808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424BEA-E61D-264B-9943-20421FB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1A8D73-74D6-904C-84DD-0CE5EC4B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D7120-D379-FE47-BE4A-028D5B29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3A96-18A3-B94B-A2F1-1F55EDC3BD7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6416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7" y="1009640"/>
            <a:ext cx="11711464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637" y="2260807"/>
            <a:ext cx="5749552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749552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291" y="2260807"/>
            <a:ext cx="5751811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291" y="2943220"/>
            <a:ext cx="5751811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A82E8-E88C-C040-8CC9-8C7D00EA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69517B-8AE8-9540-99E8-C09EB3E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893805-F5BE-434C-B7BC-5DD95200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AAD0-4FCE-6B4B-BE38-8802A40B2D7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90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027FCF-792F-3F4E-9574-B7BE2D47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BC2A99-8285-9441-B090-4BE28523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F79EA8-ECE2-EF43-9778-1BE0FC38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6CA0-5298-2A43-A6A8-4D3193559C22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9237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06EDA3-E32F-824D-BE16-7C1525D4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8B6F9-EFEE-B149-B8C9-6D90AF81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7F296-0783-E54F-A2E5-4061A888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E1F0-4B86-724E-A1FE-7A039C31466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2694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8" y="1157270"/>
            <a:ext cx="4281101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619" y="1157270"/>
            <a:ext cx="7274482" cy="537730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638" y="2443154"/>
            <a:ext cx="4281101" cy="4091421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49441D-12B8-174C-90A3-95D5C292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F90DFE-8B1B-0442-8BF9-90EBF8F9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63429-2F7B-7F4A-ACE9-0E6556C1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6978-0EEE-9644-8169-F283FA392D2C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35415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588" y="5120640"/>
            <a:ext cx="7807643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38186" y="1133022"/>
            <a:ext cx="7032448" cy="3953338"/>
          </a:xfrm>
        </p:spPr>
        <p:txBody>
          <a:bodyPr/>
          <a:lstStyle>
            <a:lvl1pPr marL="0" indent="0">
              <a:buNone/>
              <a:defRPr sz="4100"/>
            </a:lvl1pPr>
            <a:lvl2pPr marL="580781" indent="0">
              <a:buNone/>
              <a:defRPr sz="3600"/>
            </a:lvl2pPr>
            <a:lvl3pPr marL="1161562" indent="0">
              <a:buNone/>
              <a:defRPr sz="3000"/>
            </a:lvl3pPr>
            <a:lvl4pPr marL="1742343" indent="0">
              <a:buNone/>
              <a:defRPr sz="2500"/>
            </a:lvl4pPr>
            <a:lvl5pPr marL="2323125" indent="0">
              <a:buNone/>
              <a:defRPr sz="2500"/>
            </a:lvl5pPr>
            <a:lvl6pPr marL="2903906" indent="0">
              <a:buNone/>
              <a:defRPr sz="2500"/>
            </a:lvl6pPr>
            <a:lvl7pPr marL="3484687" indent="0">
              <a:buNone/>
              <a:defRPr sz="2500"/>
            </a:lvl7pPr>
            <a:lvl8pPr marL="4065468" indent="0">
              <a:buNone/>
              <a:defRPr sz="2500"/>
            </a:lvl8pPr>
            <a:lvl9pPr marL="4646249" indent="0">
              <a:buNone/>
              <a:defRPr sz="2500"/>
            </a:lvl9pPr>
          </a:lstStyle>
          <a:p>
            <a:pPr lvl="0"/>
            <a:r>
              <a:rPr lang="en-GB" noProof="0"/>
              <a:t>Click icon to add picture</a:t>
            </a:r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0588" y="5725161"/>
            <a:ext cx="7807643" cy="858519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786AA9-7A7E-F54C-9127-5367D1FD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205D2-8645-A347-9165-67D70E37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006FF8-4264-1F4A-8E2B-33E38CBA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4BCA-A74C-F844-8928-844C1965480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95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98DE4-2F3E-A743-B57B-69A2726168A9}"/>
              </a:ext>
            </a:extLst>
          </p:cNvPr>
          <p:cNvSpPr/>
          <p:nvPr userDrawn="1"/>
        </p:nvSpPr>
        <p:spPr>
          <a:xfrm>
            <a:off x="0" y="-55143"/>
            <a:ext cx="13012738" cy="836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617A23-45CE-EF4B-93CC-2FB040704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1014413"/>
            <a:ext cx="11710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title style</a:t>
            </a:r>
            <a:endParaRPr lang="en-US" altLang="is-I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A14942-CB73-3D42-825C-8A861D7A64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875" y="2371725"/>
            <a:ext cx="11710988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text styles</a:t>
            </a:r>
          </a:p>
          <a:p>
            <a:pPr lvl="1"/>
            <a:r>
              <a:rPr lang="en-GB" altLang="is-IS"/>
              <a:t>Second level</a:t>
            </a:r>
          </a:p>
          <a:p>
            <a:pPr lvl="2"/>
            <a:r>
              <a:rPr lang="en-GB" altLang="is-IS"/>
              <a:t>Third level</a:t>
            </a:r>
          </a:p>
          <a:p>
            <a:pPr lvl="3"/>
            <a:r>
              <a:rPr lang="en-GB" altLang="is-IS"/>
              <a:t>Fourth level</a:t>
            </a:r>
          </a:p>
          <a:p>
            <a:pPr lvl="4"/>
            <a:r>
              <a:rPr lang="en-GB" altLang="is-IS"/>
              <a:t>Fifth level</a:t>
            </a:r>
            <a:endParaRPr lang="en-US" altLang="is-I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9E0B5-C028-7345-9A62-81AFC643E3D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8538"/>
            <a:ext cx="2804318" cy="384214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3D88ED0-65C7-4148-80DC-AD6CD7A28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E2AD1ED-A729-A94B-A4CD-A4E889A16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579742C-8830-384E-B0E5-7B0017CE3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580781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161562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742343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323125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434975" indent="-43497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942975" indent="-361950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45097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2032000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61302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3194296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6pPr>
      <a:lvl7pPr marL="3775078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7pPr>
      <a:lvl8pPr marL="4355859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8pPr>
      <a:lvl9pPr marL="4936640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781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562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343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3125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3906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687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5468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6249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S" dirty="0"/>
              <a:t>6. </a:t>
            </a:r>
            <a:r>
              <a:rPr lang="en-GB" dirty="0"/>
              <a:t>L</a:t>
            </a:r>
            <a:r>
              <a:rPr lang="en-IS" dirty="0"/>
              <a:t>ota</a:t>
            </a:r>
            <a:br>
              <a:rPr lang="en-IS" dirty="0"/>
            </a:br>
            <a:r>
              <a:rPr lang="en-IS" dirty="0"/>
              <a:t>Íslenskutímar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S" dirty="0"/>
              <a:t>Sagnorð</a:t>
            </a:r>
          </a:p>
          <a:p>
            <a:r>
              <a:rPr lang="en-IS" dirty="0"/>
              <a:t>NÚTÍÐ</a:t>
            </a:r>
          </a:p>
        </p:txBody>
      </p:sp>
    </p:spTree>
    <p:extLst>
      <p:ext uri="{BB962C8B-B14F-4D97-AF65-F5344CB8AC3E}">
        <p14:creationId xmlns:p14="http://schemas.microsoft.com/office/powerpoint/2010/main" val="2856835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1A6B-5181-2B4A-A4AD-33CD7CD3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Sagnorðareglur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81E3803-3B65-D094-60BE-7D77F4E0E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58" y="2371725"/>
            <a:ext cx="9338621" cy="4162425"/>
          </a:xfrm>
        </p:spPr>
      </p:pic>
    </p:spTree>
    <p:extLst>
      <p:ext uri="{BB962C8B-B14F-4D97-AF65-F5344CB8AC3E}">
        <p14:creationId xmlns:p14="http://schemas.microsoft.com/office/powerpoint/2010/main" val="5926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CEFA690-3479-93B2-9B93-C233CDDEF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69" y="-86816"/>
            <a:ext cx="6912768" cy="7402016"/>
          </a:xfrm>
        </p:spPr>
      </p:pic>
    </p:spTree>
    <p:extLst>
      <p:ext uri="{BB962C8B-B14F-4D97-AF65-F5344CB8AC3E}">
        <p14:creationId xmlns:p14="http://schemas.microsoft.com/office/powerpoint/2010/main" val="216849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724A-7BF6-32DB-3D65-93A4E410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4413"/>
            <a:ext cx="11710988" cy="987003"/>
          </a:xfrm>
        </p:spPr>
        <p:txBody>
          <a:bodyPr/>
          <a:lstStyle/>
          <a:p>
            <a:r>
              <a:rPr lang="en-IS" dirty="0"/>
              <a:t>Setningar með sagnorðunum</a:t>
            </a:r>
            <a:br>
              <a:rPr lang="en-IS" dirty="0"/>
            </a:br>
            <a:r>
              <a:rPr lang="en-IS" dirty="0"/>
              <a:t>brosa, gera, segja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EB8BF-7907-35BB-BEA1-C6024CFD0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689" y="2891828"/>
            <a:ext cx="6696744" cy="4234296"/>
          </a:xfrm>
        </p:spPr>
        <p:txBody>
          <a:bodyPr/>
          <a:lstStyle/>
          <a:p>
            <a:r>
              <a:rPr lang="en-IS" sz="1800" dirty="0"/>
              <a:t>Hún er mjög glöð hún brosir</a:t>
            </a:r>
          </a:p>
          <a:p>
            <a:r>
              <a:rPr lang="en-IS" sz="1800" dirty="0"/>
              <a:t>Ég brosi á hverjum degi</a:t>
            </a:r>
          </a:p>
          <a:p>
            <a:r>
              <a:rPr lang="en-IS" sz="1800" dirty="0"/>
              <a:t>Við gerum kastala/við byggjum kastala</a:t>
            </a:r>
          </a:p>
          <a:p>
            <a:r>
              <a:rPr lang="en-IS" sz="1800" dirty="0"/>
              <a:t>Við gerum mörg verkefni í leikskóla</a:t>
            </a:r>
          </a:p>
          <a:p>
            <a:r>
              <a:rPr lang="en-IS" sz="1800" dirty="0"/>
              <a:t>Við segjum sögu um páskana</a:t>
            </a:r>
          </a:p>
          <a:p>
            <a:r>
              <a:rPr lang="en-IS" sz="1800" dirty="0"/>
              <a:t>Ég segi alltaf satt.</a:t>
            </a:r>
          </a:p>
          <a:p>
            <a:r>
              <a:rPr lang="en-IS" sz="1800" dirty="0"/>
              <a:t>Hann segir nýtt orð.</a:t>
            </a:r>
          </a:p>
          <a:p>
            <a:endParaRPr lang="en-IS" sz="1800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E65C1FE-7417-E47C-BA73-C2E78A56CE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49" y="3430215"/>
            <a:ext cx="6323357" cy="3157522"/>
          </a:xfrm>
        </p:spPr>
      </p:pic>
    </p:spTree>
    <p:extLst>
      <p:ext uri="{BB962C8B-B14F-4D97-AF65-F5344CB8AC3E}">
        <p14:creationId xmlns:p14="http://schemas.microsoft.com/office/powerpoint/2010/main" val="73309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724A-7BF6-32DB-3D65-93A4E410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4413"/>
            <a:ext cx="11710988" cy="987003"/>
          </a:xfrm>
        </p:spPr>
        <p:txBody>
          <a:bodyPr/>
          <a:lstStyle/>
          <a:p>
            <a:r>
              <a:rPr lang="en-IS" dirty="0"/>
              <a:t>Setningar með sagnorðunum í nútíð</a:t>
            </a:r>
            <a:br>
              <a:rPr lang="en-IS" dirty="0"/>
            </a:br>
            <a:r>
              <a:rPr lang="en-IS" dirty="0"/>
              <a:t>lána, kjósa, þvo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EB8BF-7907-35BB-BEA1-C6024CFD0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681" y="1713384"/>
            <a:ext cx="6696744" cy="5472608"/>
          </a:xfrm>
        </p:spPr>
        <p:txBody>
          <a:bodyPr/>
          <a:lstStyle/>
          <a:p>
            <a:pPr marL="0" indent="0">
              <a:buNone/>
            </a:pPr>
            <a:endParaRPr lang="en-IS" sz="1800" dirty="0"/>
          </a:p>
          <a:p>
            <a:pPr marL="0" indent="0">
              <a:buNone/>
            </a:pPr>
            <a:endParaRPr lang="en-IS" sz="1800" dirty="0"/>
          </a:p>
          <a:p>
            <a:pPr marL="0" indent="0">
              <a:buNone/>
            </a:pPr>
            <a:endParaRPr lang="en-IS" sz="1800" dirty="0"/>
          </a:p>
          <a:p>
            <a:pPr marL="0" indent="0">
              <a:buNone/>
            </a:pPr>
            <a:r>
              <a:rPr lang="en-IS" sz="1800" dirty="0"/>
              <a:t>Ég lána þér þennan penna.</a:t>
            </a:r>
          </a:p>
          <a:p>
            <a:pPr marL="0" indent="0">
              <a:buNone/>
            </a:pPr>
            <a:r>
              <a:rPr lang="en-IS" sz="1800" dirty="0"/>
              <a:t>Þú lánar mér þennan penna.</a:t>
            </a:r>
          </a:p>
          <a:p>
            <a:pPr marL="0" indent="0">
              <a:buNone/>
            </a:pPr>
            <a:r>
              <a:rPr lang="en-IS" sz="1800" dirty="0"/>
              <a:t>Við lánum dótið okkar.</a:t>
            </a:r>
          </a:p>
          <a:p>
            <a:pPr marL="0" indent="0">
              <a:buNone/>
            </a:pPr>
            <a:endParaRPr lang="en-IS" sz="1800" dirty="0"/>
          </a:p>
          <a:p>
            <a:pPr marL="0" indent="0">
              <a:buNone/>
            </a:pPr>
            <a:r>
              <a:rPr lang="en-IS" sz="1800" b="1" dirty="0"/>
              <a:t>Hjálparsagnorð</a:t>
            </a:r>
            <a:r>
              <a:rPr lang="en-IS" sz="1800" dirty="0"/>
              <a:t> (hafa, mega, vilja, geta, fá)</a:t>
            </a:r>
          </a:p>
          <a:p>
            <a:pPr marL="0" indent="0">
              <a:buNone/>
            </a:pPr>
            <a:r>
              <a:rPr lang="en-IS" sz="1800" dirty="0"/>
              <a:t>Ég vil lána þér</a:t>
            </a:r>
          </a:p>
          <a:p>
            <a:pPr marL="0" indent="0">
              <a:buNone/>
            </a:pPr>
            <a:r>
              <a:rPr lang="en-IS" sz="1800" dirty="0"/>
              <a:t>Þú vilt lána mér</a:t>
            </a:r>
          </a:p>
          <a:p>
            <a:pPr marL="0" indent="0">
              <a:buNone/>
            </a:pPr>
            <a:r>
              <a:rPr lang="en-IS" sz="1800" dirty="0"/>
              <a:t>Hann vill lána þér</a:t>
            </a:r>
          </a:p>
          <a:p>
            <a:pPr marL="0" indent="0">
              <a:buNone/>
            </a:pPr>
            <a:endParaRPr lang="en-IS" sz="1800" dirty="0"/>
          </a:p>
          <a:p>
            <a:pPr marL="0" indent="0">
              <a:buNone/>
            </a:pPr>
            <a:r>
              <a:rPr lang="en-IS" sz="1800" dirty="0"/>
              <a:t>Get ég fengið þetta lánað? (lýsingarháttur þátíðar)</a:t>
            </a:r>
          </a:p>
          <a:p>
            <a:pPr marL="0" indent="0">
              <a:buNone/>
            </a:pPr>
            <a:r>
              <a:rPr lang="en-IS" sz="1800" dirty="0"/>
              <a:t>Getur þú fengið þetta lánað?</a:t>
            </a:r>
          </a:p>
          <a:p>
            <a:pPr marL="0" indent="0">
              <a:buNone/>
            </a:pPr>
            <a:r>
              <a:rPr lang="en-IS" sz="1800" dirty="0"/>
              <a:t>Má ég fá þetta lánað?</a:t>
            </a:r>
          </a:p>
          <a:p>
            <a:pPr marL="0" indent="0">
              <a:buNone/>
            </a:pPr>
            <a:endParaRPr lang="en-IS" sz="1800" dirty="0"/>
          </a:p>
          <a:p>
            <a:pPr marL="0" indent="0">
              <a:buNone/>
            </a:pPr>
            <a:endParaRPr lang="en-IS" sz="1800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E65C1FE-7417-E47C-BA73-C2E78A56CE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65" y="2300278"/>
            <a:ext cx="6323357" cy="3157522"/>
          </a:xfrm>
        </p:spPr>
      </p:pic>
    </p:spTree>
    <p:extLst>
      <p:ext uri="{BB962C8B-B14F-4D97-AF65-F5344CB8AC3E}">
        <p14:creationId xmlns:p14="http://schemas.microsoft.com/office/powerpoint/2010/main" val="387461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C87F-DAD2-8108-C736-55DD9440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Lána, kjósa og þvo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7305-3BA1-2DC4-EB21-A8767DC376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S" sz="2000" dirty="0"/>
              <a:t>Ég lána þér/ykkur/Önnu barnabók</a:t>
            </a:r>
          </a:p>
          <a:p>
            <a:r>
              <a:rPr lang="en-IS" sz="2000" dirty="0"/>
              <a:t>Vonandi kýst þú rétt!</a:t>
            </a:r>
          </a:p>
          <a:p>
            <a:r>
              <a:rPr lang="en-IS" sz="2000" dirty="0"/>
              <a:t>Hann þvær sér um hendurnar (þvo sér)</a:t>
            </a:r>
          </a:p>
          <a:p>
            <a:r>
              <a:rPr lang="en-IS" sz="2000" b="1" u="sng" dirty="0"/>
              <a:t>Getið</a:t>
            </a:r>
            <a:r>
              <a:rPr lang="en-IS" sz="2000" dirty="0"/>
              <a:t> þið </a:t>
            </a:r>
            <a:r>
              <a:rPr lang="en-IS" sz="2000" b="1" dirty="0"/>
              <a:t>lánað</a:t>
            </a:r>
            <a:r>
              <a:rPr lang="en-IS" sz="2000" dirty="0"/>
              <a:t> okkur aukaföt. (lýsingarháttur þátíðar)</a:t>
            </a:r>
          </a:p>
          <a:p>
            <a:r>
              <a:rPr lang="en-IS" sz="2000" b="1" u="sng" dirty="0"/>
              <a:t>Hafið</a:t>
            </a:r>
            <a:r>
              <a:rPr lang="en-IS" sz="2000" b="1" dirty="0"/>
              <a:t> </a:t>
            </a:r>
            <a:r>
              <a:rPr lang="en-IS" sz="2000" dirty="0"/>
              <a:t>þið </a:t>
            </a:r>
            <a:r>
              <a:rPr lang="en-IS" sz="2000" b="1" dirty="0"/>
              <a:t>lánað</a:t>
            </a:r>
            <a:r>
              <a:rPr lang="en-IS" sz="2000" dirty="0"/>
              <a:t> okkur aukaföt. (lýsingarháttur þátíðar)</a:t>
            </a:r>
          </a:p>
          <a:p>
            <a:r>
              <a:rPr lang="en-IS" sz="2000" dirty="0"/>
              <a:t>Viljið þið lána okkur aukaföt.</a:t>
            </a:r>
          </a:p>
          <a:p>
            <a:r>
              <a:rPr lang="en-IS" sz="2000" b="1" u="sng" dirty="0"/>
              <a:t>Viltu</a:t>
            </a:r>
            <a:r>
              <a:rPr lang="en-IS" sz="2000" dirty="0"/>
              <a:t> </a:t>
            </a:r>
            <a:r>
              <a:rPr lang="en-IS" sz="2000" b="1" dirty="0"/>
              <a:t>lána</a:t>
            </a:r>
            <a:r>
              <a:rPr lang="en-IS" sz="2000" dirty="0"/>
              <a:t> mér aukaföt</a:t>
            </a:r>
          </a:p>
          <a:p>
            <a:r>
              <a:rPr lang="en-IS" sz="2000" dirty="0"/>
              <a:t>Ég lána þér aukaföt</a:t>
            </a:r>
          </a:p>
          <a:p>
            <a:r>
              <a:rPr lang="en-IS" sz="2000" dirty="0"/>
              <a:t>Þú lánar mér aukaföt</a:t>
            </a:r>
          </a:p>
          <a:p>
            <a:endParaRPr lang="en-I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73963-B759-CD63-DA37-1FE30179D8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S" sz="2000" dirty="0"/>
              <a:t>Börnin kjósa alltaf að lesa bækur</a:t>
            </a:r>
          </a:p>
          <a:p>
            <a:r>
              <a:rPr lang="en-IS" sz="2000" dirty="0"/>
              <a:t>Þeir kjósa á hverju ári</a:t>
            </a:r>
          </a:p>
          <a:p>
            <a:r>
              <a:rPr lang="en-IS" sz="2000" dirty="0"/>
              <a:t>Ég vil kjósa (nh) að hafa fjóra virka daga í vikunni </a:t>
            </a:r>
          </a:p>
          <a:p>
            <a:r>
              <a:rPr lang="en-IS" sz="2000" dirty="0"/>
              <a:t>Ég kýs að hafa fjóra virka daga í vikunni</a:t>
            </a:r>
          </a:p>
          <a:p>
            <a:r>
              <a:rPr lang="en-IS" sz="2000" dirty="0"/>
              <a:t>Þú kýst að hafa fjóra vikra daga í vikunni</a:t>
            </a:r>
          </a:p>
          <a:p>
            <a:r>
              <a:rPr lang="en-IS" sz="2000" dirty="0"/>
              <a:t>Ég vil þig núna</a:t>
            </a:r>
          </a:p>
          <a:p>
            <a:r>
              <a:rPr lang="en-IS" sz="2000" dirty="0"/>
              <a:t>Þú vilt mig núna</a:t>
            </a:r>
          </a:p>
          <a:p>
            <a:r>
              <a:rPr lang="en-IS" sz="2000" dirty="0"/>
              <a:t>Hann vill þig núna</a:t>
            </a:r>
          </a:p>
        </p:txBody>
      </p:sp>
    </p:spTree>
    <p:extLst>
      <p:ext uri="{BB962C8B-B14F-4D97-AF65-F5344CB8AC3E}">
        <p14:creationId xmlns:p14="http://schemas.microsoft.com/office/powerpoint/2010/main" val="319199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CFB7-1259-0088-67F7-1DC652CC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Lýsingarháttur þátíðar</a:t>
            </a:r>
            <a:br>
              <a:rPr lang="en-IS" dirty="0"/>
            </a:br>
            <a:r>
              <a:rPr lang="en-IS" dirty="0"/>
              <a:t>hafa - geta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766D-4B0F-32C5-6E89-217DA48100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S" dirty="0"/>
              <a:t>Ég get lánað þér</a:t>
            </a:r>
          </a:p>
          <a:p>
            <a:r>
              <a:rPr lang="en-IS" dirty="0"/>
              <a:t>Þú getur lánað mér</a:t>
            </a:r>
          </a:p>
          <a:p>
            <a:endParaRPr lang="en-IS" dirty="0"/>
          </a:p>
          <a:p>
            <a:r>
              <a:rPr lang="en-IS" dirty="0"/>
              <a:t>Ég hef kosið á Íslandi</a:t>
            </a:r>
          </a:p>
          <a:p>
            <a:r>
              <a:rPr lang="en-IS" dirty="0"/>
              <a:t>Þú hefur kosið á Íslandi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8AF89-4660-8112-E1D3-4F1BE9913E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S" dirty="0"/>
              <a:t>Ég hef lánað þér</a:t>
            </a:r>
          </a:p>
          <a:p>
            <a:r>
              <a:rPr lang="en-IS" dirty="0"/>
              <a:t>Þú hefur lánað mér</a:t>
            </a:r>
          </a:p>
        </p:txBody>
      </p:sp>
    </p:spTree>
    <p:extLst>
      <p:ext uri="{BB962C8B-B14F-4D97-AF65-F5344CB8AC3E}">
        <p14:creationId xmlns:p14="http://schemas.microsoft.com/office/powerpoint/2010/main" val="3862622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801353-E803-EA42-4702-98E9AD26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Bíða, biðja, bjóða, detta, drekka</a:t>
            </a:r>
            <a:endParaRPr lang="en-I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D6A833-1543-231E-EA6E-F30FE586A3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6AD355-C655-A220-F174-7E6B8C2971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87505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801353-E803-EA42-4702-98E9AD26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Bíða, biðja, bjóða (jó – ý)</a:t>
            </a:r>
            <a:endParaRPr lang="en-I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3DECBD-8C95-1E1A-F2D4-72E3148F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81" y="2371725"/>
            <a:ext cx="12457384" cy="416242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B</a:t>
            </a:r>
            <a:r>
              <a:rPr lang="en-IS" sz="2800" dirty="0"/>
              <a:t>jóða - Ég býð ykkur (þgf) í mat í kvöld </a:t>
            </a:r>
          </a:p>
          <a:p>
            <a:pPr marL="0" indent="0">
              <a:buNone/>
            </a:pPr>
            <a:r>
              <a:rPr lang="en-IS" sz="2800" dirty="0"/>
              <a:t>Bjóða – Við bjóðum ykkur í mat í kvöld</a:t>
            </a:r>
          </a:p>
          <a:p>
            <a:pPr marL="0" indent="0">
              <a:buNone/>
            </a:pPr>
            <a:r>
              <a:rPr lang="en-IS" sz="2800" dirty="0"/>
              <a:t>Bíða – Ég bíð eftir ykkur (þgf) í strætóskýlinu í klukkutíma</a:t>
            </a:r>
          </a:p>
          <a:p>
            <a:pPr marL="0" indent="0">
              <a:buNone/>
            </a:pPr>
            <a:r>
              <a:rPr lang="en-IS" sz="2800" dirty="0"/>
              <a:t>Bíða – Við bíðum eftir ykkur …</a:t>
            </a:r>
          </a:p>
          <a:p>
            <a:pPr marL="0" indent="0">
              <a:buNone/>
            </a:pPr>
            <a:r>
              <a:rPr lang="en-IS" sz="2800" dirty="0"/>
              <a:t>Biðja – Ég bið alltaf í kirkjunni/Ég bið þig að ganga frá</a:t>
            </a:r>
          </a:p>
          <a:p>
            <a:pPr marL="0" indent="0">
              <a:buNone/>
            </a:pPr>
            <a:r>
              <a:rPr lang="en-IS" sz="2800" dirty="0"/>
              <a:t>Biðja – Við biðjum alltaf í kirkjunni/Við biðjum þig að ganga frá</a:t>
            </a:r>
          </a:p>
        </p:txBody>
      </p:sp>
    </p:spTree>
    <p:extLst>
      <p:ext uri="{BB962C8B-B14F-4D97-AF65-F5344CB8AC3E}">
        <p14:creationId xmlns:p14="http://schemas.microsoft.com/office/powerpoint/2010/main" val="2231324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9E87-C613-A5CC-3C9B-FE24A10C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37" y="870801"/>
            <a:ext cx="11710988" cy="1219200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IS" dirty="0"/>
              <a:t>ð biðjast (að biðja)</a:t>
            </a:r>
            <a:br>
              <a:rPr lang="en-IS" dirty="0"/>
            </a:br>
            <a:r>
              <a:rPr lang="en-IS" dirty="0"/>
              <a:t>miðmynd (st)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CD8D-AFF4-C591-32A9-BF6C65F8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505472"/>
            <a:ext cx="11710988" cy="4460726"/>
          </a:xfrm>
        </p:spPr>
        <p:txBody>
          <a:bodyPr/>
          <a:lstStyle/>
          <a:p>
            <a:r>
              <a:rPr lang="en-IS" dirty="0"/>
              <a:t>Ég biðst afsökunar </a:t>
            </a:r>
          </a:p>
          <a:p>
            <a:r>
              <a:rPr lang="en-IS" dirty="0"/>
              <a:t>Þú biðst afsökunar</a:t>
            </a:r>
          </a:p>
          <a:p>
            <a:r>
              <a:rPr lang="en-IS" dirty="0"/>
              <a:t>Hann biðst afsökunar</a:t>
            </a:r>
          </a:p>
          <a:p>
            <a:r>
              <a:rPr lang="en-GB" dirty="0"/>
              <a:t>V</a:t>
            </a:r>
            <a:r>
              <a:rPr lang="en-IS" dirty="0"/>
              <a:t>ið biðjumst afsökunar</a:t>
            </a:r>
          </a:p>
          <a:p>
            <a:r>
              <a:rPr lang="en-IS" dirty="0"/>
              <a:t>Þið biðjist afsökunar</a:t>
            </a:r>
          </a:p>
          <a:p>
            <a:r>
              <a:rPr lang="en-IS" dirty="0"/>
              <a:t>Þeir biðjast afsökunar</a:t>
            </a:r>
          </a:p>
        </p:txBody>
      </p:sp>
    </p:spTree>
    <p:extLst>
      <p:ext uri="{BB962C8B-B14F-4D97-AF65-F5344CB8AC3E}">
        <p14:creationId xmlns:p14="http://schemas.microsoft.com/office/powerpoint/2010/main" val="426220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1E13-F66B-B683-87AE-A78E1368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komast (koma)</a:t>
            </a:r>
            <a:br>
              <a:rPr lang="en-IS" dirty="0"/>
            </a:br>
            <a:r>
              <a:rPr lang="en-IS" dirty="0"/>
              <a:t>Miðmynd (st)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DE0F-E68C-A375-C9D2-B348ED28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526235"/>
          </a:xfrm>
        </p:spPr>
        <p:txBody>
          <a:bodyPr/>
          <a:lstStyle/>
          <a:p>
            <a:r>
              <a:rPr lang="en-IS" dirty="0"/>
              <a:t>Ég kemst ekki</a:t>
            </a:r>
          </a:p>
          <a:p>
            <a:r>
              <a:rPr lang="en-IS" dirty="0"/>
              <a:t>Þú kemst ekki</a:t>
            </a:r>
          </a:p>
          <a:p>
            <a:r>
              <a:rPr lang="en-IS" dirty="0"/>
              <a:t>Hann kemst ekki</a:t>
            </a:r>
          </a:p>
          <a:p>
            <a:r>
              <a:rPr lang="en-IS" dirty="0"/>
              <a:t>Við komumst ekki</a:t>
            </a:r>
          </a:p>
          <a:p>
            <a:r>
              <a:rPr lang="en-GB" dirty="0" err="1"/>
              <a:t>Þ</a:t>
            </a:r>
            <a:r>
              <a:rPr lang="en-IS" dirty="0"/>
              <a:t>ið komist ekki</a:t>
            </a:r>
          </a:p>
          <a:p>
            <a:r>
              <a:rPr lang="en-GB" dirty="0" err="1"/>
              <a:t>Þ</a:t>
            </a:r>
            <a:r>
              <a:rPr lang="en-IS" dirty="0"/>
              <a:t>eir komast ekki</a:t>
            </a:r>
          </a:p>
        </p:txBody>
      </p:sp>
    </p:spTree>
    <p:extLst>
      <p:ext uri="{BB962C8B-B14F-4D97-AF65-F5344CB8AC3E}">
        <p14:creationId xmlns:p14="http://schemas.microsoft.com/office/powerpoint/2010/main" val="64961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5769-6ACF-C569-BC4B-B4400B10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 er fólkið að gera?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992E372-FF6B-CF3D-79DD-7755639CE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42" y="2371725"/>
            <a:ext cx="4473053" cy="4162425"/>
          </a:xfrm>
        </p:spPr>
      </p:pic>
    </p:spTree>
    <p:extLst>
      <p:ext uri="{BB962C8B-B14F-4D97-AF65-F5344CB8AC3E}">
        <p14:creationId xmlns:p14="http://schemas.microsoft.com/office/powerpoint/2010/main" val="3978658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724A-7BF6-32DB-3D65-93A4E410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4413"/>
            <a:ext cx="11710988" cy="987003"/>
          </a:xfrm>
        </p:spPr>
        <p:txBody>
          <a:bodyPr/>
          <a:lstStyle/>
          <a:p>
            <a:r>
              <a:rPr lang="en-IS" dirty="0"/>
              <a:t>Setningar með sagnorðunum</a:t>
            </a:r>
            <a:br>
              <a:rPr lang="en-IS" dirty="0"/>
            </a:br>
            <a:r>
              <a:rPr lang="en-IS" dirty="0"/>
              <a:t>brosa, gera, segja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EB8BF-7907-35BB-BEA1-C6024CFD0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681" y="2300278"/>
            <a:ext cx="6696744" cy="4234296"/>
          </a:xfrm>
        </p:spPr>
        <p:txBody>
          <a:bodyPr/>
          <a:lstStyle/>
          <a:p>
            <a:r>
              <a:rPr lang="en-IS" sz="1800" dirty="0"/>
              <a:t>Ég geri það seinna</a:t>
            </a:r>
          </a:p>
          <a:p>
            <a:r>
              <a:rPr lang="en-IS" sz="1800" dirty="0"/>
              <a:t>Hann brosir alltaf á morgnana</a:t>
            </a:r>
          </a:p>
          <a:p>
            <a:r>
              <a:rPr lang="en-GB" sz="1800" dirty="0"/>
              <a:t>V</a:t>
            </a:r>
            <a:r>
              <a:rPr lang="en-IS" sz="1800" dirty="0"/>
              <a:t>ið segjum góðan daginn við krakkana</a:t>
            </a:r>
          </a:p>
          <a:p>
            <a:r>
              <a:rPr lang="en-IS" sz="1800" dirty="0"/>
              <a:t>Þú gerir það/þetta mjög vel.</a:t>
            </a:r>
          </a:p>
          <a:p>
            <a:r>
              <a:rPr lang="en-IS" sz="1800" dirty="0"/>
              <a:t>Stelpan segir hún vill ekki fara út að leika</a:t>
            </a:r>
          </a:p>
          <a:p>
            <a:pPr lvl="1"/>
            <a:r>
              <a:rPr lang="en-IS" sz="1800" dirty="0"/>
              <a:t>Stelpan segir að hún vilji ekki fara út að leika </a:t>
            </a:r>
          </a:p>
          <a:p>
            <a:r>
              <a:rPr lang="en-IS" sz="1800" dirty="0"/>
              <a:t>Hún segir mér eitthvað</a:t>
            </a:r>
          </a:p>
          <a:p>
            <a:r>
              <a:rPr lang="en-IS" sz="1800" dirty="0"/>
              <a:t>Hann brosir oftast úti þegar við hittumst</a:t>
            </a:r>
          </a:p>
          <a:p>
            <a:r>
              <a:rPr lang="en-IS" sz="1800" dirty="0"/>
              <a:t>Ég geri þetta fyrir þig</a:t>
            </a:r>
          </a:p>
          <a:p>
            <a:r>
              <a:rPr lang="en-IS" sz="1800" dirty="0"/>
              <a:t>Hvað segir þú gott í dag?</a:t>
            </a:r>
            <a:endParaRPr lang="en-IS" sz="2400" dirty="0"/>
          </a:p>
          <a:p>
            <a:r>
              <a:rPr lang="en-IS" sz="2400" dirty="0"/>
              <a:t>Þú brosir til mín í dag</a:t>
            </a:r>
          </a:p>
          <a:p>
            <a:r>
              <a:rPr lang="en-IS" sz="2400" dirty="0"/>
              <a:t>Ég geri mjög mikið í dag</a:t>
            </a:r>
            <a:endParaRPr lang="en-IS" sz="1800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E65C1FE-7417-E47C-BA73-C2E78A56CE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65" y="2300278"/>
            <a:ext cx="6323357" cy="3157522"/>
          </a:xfrm>
        </p:spPr>
      </p:pic>
    </p:spTree>
    <p:extLst>
      <p:ext uri="{BB962C8B-B14F-4D97-AF65-F5344CB8AC3E}">
        <p14:creationId xmlns:p14="http://schemas.microsoft.com/office/powerpoint/2010/main" val="320816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C209-D72B-10DD-9063-FDA5CCC2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4400" dirty="0"/>
              <a:t>Búið til setningar með sagnorðum í nútíð</a:t>
            </a:r>
            <a:br>
              <a:rPr lang="en-IS" sz="4400" dirty="0"/>
            </a:br>
            <a:endParaRPr lang="en-IS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C0025-826A-6974-3BC9-19056D0E3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681" y="1713384"/>
            <a:ext cx="7488832" cy="5400600"/>
          </a:xfrm>
        </p:spPr>
        <p:txBody>
          <a:bodyPr/>
          <a:lstStyle/>
          <a:p>
            <a:pPr marL="0" indent="0">
              <a:buNone/>
            </a:pPr>
            <a:endParaRPr lang="en-IS" sz="2400" dirty="0"/>
          </a:p>
        </p:txBody>
      </p:sp>
      <p:pic>
        <p:nvPicPr>
          <p:cNvPr id="6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A272D27-BC20-880A-9C97-25B77DD928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29" y="2208461"/>
            <a:ext cx="3636896" cy="4233862"/>
          </a:xfrm>
        </p:spPr>
      </p:pic>
    </p:spTree>
    <p:extLst>
      <p:ext uri="{BB962C8B-B14F-4D97-AF65-F5344CB8AC3E}">
        <p14:creationId xmlns:p14="http://schemas.microsoft.com/office/powerpoint/2010/main" val="2520207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C209-D72B-10DD-9063-FDA5CCC2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4400" dirty="0"/>
              <a:t>Búið til setningar með sagnorðum í nútíð</a:t>
            </a:r>
            <a:br>
              <a:rPr lang="en-IS" sz="4400" dirty="0"/>
            </a:br>
            <a:endParaRPr lang="en-IS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C0025-826A-6974-3BC9-19056D0E3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681" y="1713384"/>
            <a:ext cx="7488832" cy="5400600"/>
          </a:xfrm>
        </p:spPr>
        <p:txBody>
          <a:bodyPr/>
          <a:lstStyle/>
          <a:p>
            <a:pPr marL="0" indent="0">
              <a:buNone/>
            </a:pPr>
            <a:endParaRPr lang="en-IS" sz="2400" dirty="0"/>
          </a:p>
        </p:txBody>
      </p:sp>
      <p:pic>
        <p:nvPicPr>
          <p:cNvPr id="6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A272D27-BC20-880A-9C97-25B77DD928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29" y="2208461"/>
            <a:ext cx="3636896" cy="4233862"/>
          </a:xfrm>
        </p:spPr>
      </p:pic>
    </p:spTree>
    <p:extLst>
      <p:ext uri="{BB962C8B-B14F-4D97-AF65-F5344CB8AC3E}">
        <p14:creationId xmlns:p14="http://schemas.microsoft.com/office/powerpoint/2010/main" val="526991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C209-D72B-10DD-9063-FDA5CCC2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4400" dirty="0"/>
              <a:t>Búið til setningar með sagnorðum í nútíð</a:t>
            </a:r>
            <a:br>
              <a:rPr lang="en-IS" sz="4400" dirty="0"/>
            </a:br>
            <a:endParaRPr lang="en-IS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C0025-826A-6974-3BC9-19056D0E3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681" y="921296"/>
            <a:ext cx="7488832" cy="6912768"/>
          </a:xfrm>
        </p:spPr>
        <p:txBody>
          <a:bodyPr/>
          <a:lstStyle/>
          <a:p>
            <a:r>
              <a:rPr lang="en-IS" sz="1600" dirty="0"/>
              <a:t>Ég drekk kaffi núna</a:t>
            </a:r>
          </a:p>
          <a:p>
            <a:r>
              <a:rPr lang="en-IS" sz="1600" dirty="0"/>
              <a:t>Spurðu mig núna?</a:t>
            </a:r>
          </a:p>
          <a:p>
            <a:r>
              <a:rPr lang="en-IS" sz="1600" dirty="0"/>
              <a:t>Þú labbar á hverjum degi</a:t>
            </a:r>
          </a:p>
          <a:p>
            <a:r>
              <a:rPr lang="en-IS" sz="1600" dirty="0"/>
              <a:t>Ég kýs í fyrsta skipti á þessum degi</a:t>
            </a:r>
          </a:p>
          <a:p>
            <a:r>
              <a:rPr lang="en-IS" sz="1600" dirty="0"/>
              <a:t>Við bjóðum ykkur kubba til að leika</a:t>
            </a:r>
          </a:p>
          <a:p>
            <a:r>
              <a:rPr lang="en-IS" sz="1600" dirty="0"/>
              <a:t>Hann klappar alltaf þegar hann kemur</a:t>
            </a:r>
          </a:p>
          <a:p>
            <a:r>
              <a:rPr lang="en-IS" sz="1600" dirty="0"/>
              <a:t>Hann leikur alltaf við Ronju</a:t>
            </a:r>
          </a:p>
          <a:p>
            <a:r>
              <a:rPr lang="en-IS" sz="1600" dirty="0"/>
              <a:t>Lærir þú íslensku?</a:t>
            </a:r>
          </a:p>
          <a:p>
            <a:r>
              <a:rPr lang="en-IS" sz="1600" dirty="0"/>
              <a:t>Strákurinn dettur alltaf úr stólnum þegar hann borðar morgunmat.</a:t>
            </a:r>
          </a:p>
          <a:p>
            <a:r>
              <a:rPr lang="en-GB" sz="1600" dirty="0" err="1"/>
              <a:t>É</a:t>
            </a:r>
            <a:r>
              <a:rPr lang="en-IS" sz="1600" dirty="0"/>
              <a:t>g kaupi flugmiða til að fara í frí til Frakklands</a:t>
            </a:r>
          </a:p>
          <a:p>
            <a:r>
              <a:rPr lang="en-IS" sz="1600" dirty="0"/>
              <a:t>Krakkar hlæja oft í leikskólanum</a:t>
            </a:r>
          </a:p>
          <a:p>
            <a:r>
              <a:rPr lang="en-IS" sz="1600" dirty="0"/>
              <a:t>Ég hlusta alltaf á tónlist í bílnum mínum</a:t>
            </a:r>
          </a:p>
          <a:p>
            <a:r>
              <a:rPr lang="en-IS" sz="1600" dirty="0"/>
              <a:t>Ég þvæ kuldagalla í dag</a:t>
            </a:r>
          </a:p>
          <a:p>
            <a:r>
              <a:rPr lang="en-IS" sz="1600" dirty="0"/>
              <a:t>Hann gleymir að ganga frá kubbunum </a:t>
            </a:r>
          </a:p>
          <a:p>
            <a:r>
              <a:rPr lang="en-IS" sz="1600" dirty="0"/>
              <a:t>Ég elda mat. Ég baka afmælisköku.</a:t>
            </a:r>
          </a:p>
          <a:p>
            <a:r>
              <a:rPr lang="en-IS" sz="1600" dirty="0"/>
              <a:t>Við opnum verslunina</a:t>
            </a:r>
          </a:p>
          <a:p>
            <a:r>
              <a:rPr lang="en-IS" sz="1600" dirty="0"/>
              <a:t>Þú grætur þegar þú dettur</a:t>
            </a:r>
          </a:p>
          <a:p>
            <a:r>
              <a:rPr lang="en-IS" sz="1600" dirty="0"/>
              <a:t>Þú reynir að gera það sjálfur</a:t>
            </a:r>
          </a:p>
          <a:p>
            <a:r>
              <a:rPr lang="en-IS" sz="1600" dirty="0"/>
              <a:t>Ég horfi var varla á sjónvarpið</a:t>
            </a:r>
          </a:p>
          <a:p>
            <a:r>
              <a:rPr lang="en-IS" sz="1600" dirty="0"/>
              <a:t>Við bíðum eftir strætó á hverjum degi.</a:t>
            </a:r>
          </a:p>
          <a:p>
            <a:r>
              <a:rPr lang="en-IS" sz="1600" dirty="0"/>
              <a:t>Lánar þú mér bækur til að lesa?</a:t>
            </a:r>
          </a:p>
          <a:p>
            <a:r>
              <a:rPr lang="en-IS" sz="1600" dirty="0"/>
              <a:t>Sjáum til hvenær við byrjum að leika saman.</a:t>
            </a:r>
          </a:p>
          <a:p>
            <a:endParaRPr lang="en-IS" sz="2400" dirty="0"/>
          </a:p>
        </p:txBody>
      </p:sp>
      <p:pic>
        <p:nvPicPr>
          <p:cNvPr id="6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A272D27-BC20-880A-9C97-25B77DD928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29" y="2208461"/>
            <a:ext cx="3636896" cy="4233862"/>
          </a:xfrm>
        </p:spPr>
      </p:pic>
    </p:spTree>
    <p:extLst>
      <p:ext uri="{BB962C8B-B14F-4D97-AF65-F5344CB8AC3E}">
        <p14:creationId xmlns:p14="http://schemas.microsoft.com/office/powerpoint/2010/main" val="1936684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1C1D-C286-DE2A-45AA-C87D7A38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</a:t>
            </a:r>
            <a:r>
              <a:rPr lang="en-GB" dirty="0"/>
              <a:t>v</a:t>
            </a:r>
            <a:r>
              <a:rPr lang="en-IS" dirty="0"/>
              <a:t>að regla?</a:t>
            </a:r>
            <a:br>
              <a:rPr lang="en-IS" dirty="0"/>
            </a:br>
            <a:r>
              <a:rPr lang="en-IS" dirty="0"/>
              <a:t>þurfa, ætla, verða</a:t>
            </a:r>
          </a:p>
        </p:txBody>
      </p:sp>
      <p:pic>
        <p:nvPicPr>
          <p:cNvPr id="6" name="Content Placeholder 5" descr="A screenshot of a text&#10;&#10;Description automatically generated">
            <a:extLst>
              <a:ext uri="{FF2B5EF4-FFF2-40B4-BE49-F238E27FC236}">
                <a16:creationId xmlns:a16="http://schemas.microsoft.com/office/drawing/2014/main" id="{73E4DC13-D7D1-8A03-3C4D-7AD866D627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2984231"/>
            <a:ext cx="5746750" cy="2865975"/>
          </a:xfrm>
        </p:spPr>
      </p:pic>
      <p:pic>
        <p:nvPicPr>
          <p:cNvPr id="7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760E9E6-B8FE-C7C1-6D6A-CEAEBCBD6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3136494"/>
            <a:ext cx="5746750" cy="2561450"/>
          </a:xfrm>
        </p:spPr>
      </p:pic>
    </p:spTree>
    <p:extLst>
      <p:ext uri="{BB962C8B-B14F-4D97-AF65-F5344CB8AC3E}">
        <p14:creationId xmlns:p14="http://schemas.microsoft.com/office/powerpoint/2010/main" val="150219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F8E6-70EE-A906-0899-733F76D8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97359"/>
            <a:ext cx="11710988" cy="736253"/>
          </a:xfrm>
        </p:spPr>
        <p:txBody>
          <a:bodyPr/>
          <a:lstStyle/>
          <a:p>
            <a:r>
              <a:rPr lang="en-IS" dirty="0"/>
              <a:t>Hvaða regla?</a:t>
            </a:r>
            <a:br>
              <a:rPr lang="en-IS" dirty="0"/>
            </a:br>
            <a:r>
              <a:rPr lang="en-IS" dirty="0"/>
              <a:t>eiga, mega, vilja, skulu</a:t>
            </a:r>
            <a:br>
              <a:rPr lang="en-IS" dirty="0"/>
            </a:br>
            <a:endParaRPr lang="en-IS" dirty="0"/>
          </a:p>
        </p:txBody>
      </p:sp>
      <p:pic>
        <p:nvPicPr>
          <p:cNvPr id="6" name="Content Placeholder 5" descr="A screenshot of a text message&#10;&#10;Description automatically generated">
            <a:extLst>
              <a:ext uri="{FF2B5EF4-FFF2-40B4-BE49-F238E27FC236}">
                <a16:creationId xmlns:a16="http://schemas.microsoft.com/office/drawing/2014/main" id="{EA3C38F6-994D-DDE0-186E-AAB88F3226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2681887"/>
            <a:ext cx="5746750" cy="3470663"/>
          </a:xfrm>
        </p:spPr>
      </p:pic>
      <p:pic>
        <p:nvPicPr>
          <p:cNvPr id="7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6EF8426-EE98-6DB8-E7B7-1669AB5DDF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3136494"/>
            <a:ext cx="5746750" cy="2561450"/>
          </a:xfrm>
        </p:spPr>
      </p:pic>
    </p:spTree>
    <p:extLst>
      <p:ext uri="{BB962C8B-B14F-4D97-AF65-F5344CB8AC3E}">
        <p14:creationId xmlns:p14="http://schemas.microsoft.com/office/powerpoint/2010/main" val="355048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9B88-5087-FB1B-0AE5-91103217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Búið til setningar</a:t>
            </a:r>
            <a:br>
              <a:rPr lang="en-IS" dirty="0"/>
            </a:br>
            <a:r>
              <a:rPr lang="en-IS" dirty="0"/>
              <a:t>þurfa, ætla, verða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868334-2FEC-DBED-C939-7D2A9675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577480"/>
            <a:ext cx="11710988" cy="3956670"/>
          </a:xfrm>
        </p:spPr>
        <p:txBody>
          <a:bodyPr/>
          <a:lstStyle/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367649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FBE3-BF6A-8E94-EB91-62CCA55F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Búið til setningar</a:t>
            </a:r>
            <a:br>
              <a:rPr lang="en-IS" dirty="0"/>
            </a:br>
            <a:r>
              <a:rPr lang="en-IS" dirty="0"/>
              <a:t>eiga, mega, vilja, skulu</a:t>
            </a:r>
            <a:br>
              <a:rPr lang="en-IS" dirty="0"/>
            </a:b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B97D-1E23-603E-FEDB-69E66154EB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08290-720B-DA67-7FFC-DD0476EC2D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748152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770-0032-5E38-3E1B-9077C713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Fljúga (jú – ý)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1AC92-70CC-F79A-DE74-AA8C06D893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S" dirty="0"/>
              <a:t>Ég flýg eins og fiðrildi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A9522-91E4-09FD-4997-19EA6E4C1B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S" dirty="0"/>
              <a:t>Ég flýg</a:t>
            </a:r>
          </a:p>
          <a:p>
            <a:r>
              <a:rPr lang="en-IS" dirty="0"/>
              <a:t>Þú flýgur</a:t>
            </a:r>
          </a:p>
          <a:p>
            <a:r>
              <a:rPr lang="en-GB" dirty="0"/>
              <a:t>H</a:t>
            </a:r>
            <a:r>
              <a:rPr lang="en-IS" dirty="0"/>
              <a:t>ann flýgur</a:t>
            </a:r>
          </a:p>
          <a:p>
            <a:r>
              <a:rPr lang="en-GB" dirty="0"/>
              <a:t>V</a:t>
            </a:r>
            <a:r>
              <a:rPr lang="en-IS" dirty="0"/>
              <a:t>ið fljúgum</a:t>
            </a:r>
          </a:p>
          <a:p>
            <a:r>
              <a:rPr lang="en-GB" dirty="0" err="1"/>
              <a:t>Þ</a:t>
            </a:r>
            <a:r>
              <a:rPr lang="en-IS" dirty="0"/>
              <a:t>ið fljúgið</a:t>
            </a:r>
          </a:p>
          <a:p>
            <a:r>
              <a:rPr lang="en-GB" dirty="0" err="1"/>
              <a:t>Þ</a:t>
            </a:r>
            <a:r>
              <a:rPr lang="en-IS" dirty="0"/>
              <a:t>eir fljúga</a:t>
            </a:r>
          </a:p>
        </p:txBody>
      </p:sp>
    </p:spTree>
    <p:extLst>
      <p:ext uri="{BB962C8B-B14F-4D97-AF65-F5344CB8AC3E}">
        <p14:creationId xmlns:p14="http://schemas.microsoft.com/office/powerpoint/2010/main" val="2703228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5A66-FE16-AA30-AE83-F0957065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ga</a:t>
            </a:r>
            <a:r>
              <a:rPr lang="en-IS" u="sng" dirty="0"/>
              <a:t>ng</a:t>
            </a:r>
            <a:r>
              <a:rPr lang="en-IS" dirty="0"/>
              <a:t>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DF3B6-450F-73CF-86D7-946A05C89D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660C0-79CD-9DAA-D324-B52B139474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É</a:t>
            </a:r>
            <a:r>
              <a:rPr lang="en-IS" dirty="0"/>
              <a:t>g geng  (e – ei)</a:t>
            </a:r>
          </a:p>
          <a:p>
            <a:r>
              <a:rPr lang="en-GB" dirty="0" err="1"/>
              <a:t>Þ</a:t>
            </a:r>
            <a:r>
              <a:rPr lang="en-IS" dirty="0"/>
              <a:t>ú gengur (e – ei)</a:t>
            </a:r>
          </a:p>
          <a:p>
            <a:r>
              <a:rPr lang="en-GB" dirty="0"/>
              <a:t>H</a:t>
            </a:r>
            <a:r>
              <a:rPr lang="en-IS" dirty="0"/>
              <a:t>ann gengur (e – ei)</a:t>
            </a:r>
          </a:p>
          <a:p>
            <a:r>
              <a:rPr lang="en-GB" dirty="0"/>
              <a:t>V</a:t>
            </a:r>
            <a:r>
              <a:rPr lang="en-IS" dirty="0"/>
              <a:t>ið göngum (ö – au)</a:t>
            </a:r>
          </a:p>
          <a:p>
            <a:r>
              <a:rPr lang="en-GB" dirty="0" err="1"/>
              <a:t>Þ</a:t>
            </a:r>
            <a:r>
              <a:rPr lang="en-IS" dirty="0"/>
              <a:t>ið gangið (a – á)</a:t>
            </a:r>
          </a:p>
          <a:p>
            <a:r>
              <a:rPr lang="en-GB" dirty="0" err="1"/>
              <a:t>Þ</a:t>
            </a:r>
            <a:r>
              <a:rPr lang="en-IS" dirty="0"/>
              <a:t>eir ganga (a – á)</a:t>
            </a:r>
          </a:p>
        </p:txBody>
      </p:sp>
    </p:spTree>
    <p:extLst>
      <p:ext uri="{BB962C8B-B14F-4D97-AF65-F5344CB8AC3E}">
        <p14:creationId xmlns:p14="http://schemas.microsoft.com/office/powerpoint/2010/main" val="73146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BBC4-C9CF-4952-AFB5-B7CB31DC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7" y="561256"/>
            <a:ext cx="11711464" cy="1667584"/>
          </a:xfrm>
        </p:spPr>
        <p:txBody>
          <a:bodyPr/>
          <a:lstStyle/>
          <a:p>
            <a:r>
              <a:rPr lang="en-IS" dirty="0"/>
              <a:t>Sagnorð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F8627-AF6A-E91C-17DD-C39FFA39F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7" y="1919600"/>
            <a:ext cx="5749552" cy="682413"/>
          </a:xfrm>
        </p:spPr>
        <p:txBody>
          <a:bodyPr/>
          <a:lstStyle/>
          <a:p>
            <a:r>
              <a:rPr lang="en-IS" dirty="0"/>
              <a:t>Nafnháttur (infinitive)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EEC1-CBD7-6F26-4D58-D9763E6B1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67" y="2671936"/>
            <a:ext cx="5749552" cy="3591354"/>
          </a:xfrm>
        </p:spPr>
        <p:txBody>
          <a:bodyPr/>
          <a:lstStyle/>
          <a:p>
            <a:r>
              <a:rPr lang="en-GB" sz="4400" dirty="0"/>
              <a:t>a</a:t>
            </a:r>
            <a:r>
              <a:rPr lang="en-IS" sz="4400" dirty="0"/>
              <a:t>ð borð</a:t>
            </a:r>
            <a:r>
              <a:rPr lang="en-IS" sz="4400" u="sng" dirty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r>
              <a:rPr lang="en-GB" sz="4000" dirty="0" err="1"/>
              <a:t>É</a:t>
            </a:r>
            <a:r>
              <a:rPr lang="en-IS" sz="4000" dirty="0"/>
              <a:t>g er að borð</a:t>
            </a:r>
            <a:r>
              <a:rPr lang="en-IS" sz="4000" dirty="0">
                <a:solidFill>
                  <a:srgbClr val="FF0000"/>
                </a:solidFill>
              </a:rPr>
              <a:t>a</a:t>
            </a:r>
            <a:r>
              <a:rPr lang="en-IS" sz="4000" dirty="0"/>
              <a:t> fisk</a:t>
            </a:r>
          </a:p>
          <a:p>
            <a:pPr marL="0" indent="0">
              <a:buNone/>
            </a:pPr>
            <a:r>
              <a:rPr lang="en-IS" sz="4000" dirty="0"/>
              <a:t>Þú ert að borð</a:t>
            </a:r>
            <a:r>
              <a:rPr lang="en-IS" sz="4000" dirty="0">
                <a:solidFill>
                  <a:srgbClr val="FF0000"/>
                </a:solidFill>
              </a:rPr>
              <a:t>a</a:t>
            </a:r>
            <a:r>
              <a:rPr lang="en-IS" sz="4000" dirty="0"/>
              <a:t> fisk</a:t>
            </a:r>
          </a:p>
          <a:p>
            <a:pPr marL="0" indent="0">
              <a:buNone/>
            </a:pPr>
            <a:r>
              <a:rPr lang="en-IS" sz="4000" dirty="0"/>
              <a:t>Hann er að borð</a:t>
            </a:r>
            <a:r>
              <a:rPr lang="en-IS" sz="4000" dirty="0">
                <a:solidFill>
                  <a:srgbClr val="FF0000"/>
                </a:solidFill>
              </a:rPr>
              <a:t>a</a:t>
            </a:r>
            <a:r>
              <a:rPr lang="en-IS" sz="4000" dirty="0"/>
              <a:t> fisk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623B4E-B23A-00D1-7E1B-4C58DEE12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9261" y="1903616"/>
            <a:ext cx="5751811" cy="682413"/>
          </a:xfrm>
        </p:spPr>
        <p:txBody>
          <a:bodyPr/>
          <a:lstStyle/>
          <a:p>
            <a:r>
              <a:rPr lang="en-IS" dirty="0"/>
              <a:t>Nútíð (present tense)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E9C171-C349-9F16-9D3B-4971C6CCF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291" y="2671936"/>
            <a:ext cx="5751811" cy="3252875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err="1"/>
              <a:t>Borð</a:t>
            </a:r>
            <a:r>
              <a:rPr lang="en-GB" sz="4000" dirty="0" err="1">
                <a:solidFill>
                  <a:srgbClr val="FF0000"/>
                </a:solidFill>
              </a:rPr>
              <a:t>a</a:t>
            </a:r>
            <a:r>
              <a:rPr lang="en-GB" sz="4000" dirty="0"/>
              <a:t>, </a:t>
            </a:r>
            <a:r>
              <a:rPr lang="en-GB" sz="4000" dirty="0" err="1"/>
              <a:t>borð</a:t>
            </a:r>
            <a:r>
              <a:rPr lang="en-GB" sz="4000" dirty="0" err="1">
                <a:solidFill>
                  <a:srgbClr val="FF0000"/>
                </a:solidFill>
              </a:rPr>
              <a:t>ar</a:t>
            </a:r>
            <a:r>
              <a:rPr lang="en-GB" sz="4000" dirty="0"/>
              <a:t>, </a:t>
            </a:r>
            <a:r>
              <a:rPr lang="en-GB" sz="4000" dirty="0" err="1"/>
              <a:t>borð</a:t>
            </a:r>
            <a:r>
              <a:rPr lang="en-GB" sz="4000" dirty="0" err="1">
                <a:solidFill>
                  <a:srgbClr val="FF0000"/>
                </a:solidFill>
              </a:rPr>
              <a:t>ar</a:t>
            </a:r>
            <a:endParaRPr lang="en-GB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dirty="0" err="1"/>
              <a:t>É</a:t>
            </a:r>
            <a:r>
              <a:rPr lang="en-IS" sz="4000" dirty="0"/>
              <a:t>g borð</a:t>
            </a:r>
            <a:r>
              <a:rPr lang="en-IS" sz="4000" dirty="0">
                <a:solidFill>
                  <a:srgbClr val="FF0000"/>
                </a:solidFill>
              </a:rPr>
              <a:t>a </a:t>
            </a:r>
            <a:r>
              <a:rPr lang="en-IS" sz="4000" dirty="0"/>
              <a:t>fisk</a:t>
            </a:r>
          </a:p>
          <a:p>
            <a:pPr marL="0" indent="0">
              <a:buNone/>
            </a:pPr>
            <a:r>
              <a:rPr lang="en-GB" sz="4000" dirty="0" err="1"/>
              <a:t>Þ</a:t>
            </a:r>
            <a:r>
              <a:rPr lang="en-IS" sz="4000" dirty="0"/>
              <a:t>ú borð</a:t>
            </a:r>
            <a:r>
              <a:rPr lang="en-IS" sz="4000" dirty="0">
                <a:solidFill>
                  <a:srgbClr val="FF0000"/>
                </a:solidFill>
              </a:rPr>
              <a:t>ar </a:t>
            </a:r>
            <a:r>
              <a:rPr lang="en-IS" sz="4000" dirty="0"/>
              <a:t>fisk</a:t>
            </a:r>
          </a:p>
          <a:p>
            <a:pPr marL="0" indent="0">
              <a:buNone/>
            </a:pPr>
            <a:r>
              <a:rPr lang="en-IS" sz="4000" dirty="0"/>
              <a:t>Hann borð</a:t>
            </a:r>
            <a:r>
              <a:rPr lang="en-IS" sz="4000" dirty="0">
                <a:solidFill>
                  <a:srgbClr val="FF0000"/>
                </a:solidFill>
              </a:rPr>
              <a:t>ar </a:t>
            </a:r>
            <a:r>
              <a:rPr lang="en-IS" sz="4000" dirty="0"/>
              <a:t>fisk</a:t>
            </a:r>
          </a:p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689534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BAFC-B2BB-ADA5-D3CD-71A103E7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Hlæja – þvo – sjá - kjósa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83D6A6C-F808-E741-F216-E53238AF30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" y="2316184"/>
            <a:ext cx="3636896" cy="423386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6D176-CFFF-D83F-2DF2-D150F9A4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6089" y="2316184"/>
            <a:ext cx="8784976" cy="4234296"/>
          </a:xfrm>
        </p:spPr>
        <p:txBody>
          <a:bodyPr/>
          <a:lstStyle/>
          <a:p>
            <a:r>
              <a:rPr lang="en-GB" sz="2400" dirty="0" err="1"/>
              <a:t>É</a:t>
            </a:r>
            <a:r>
              <a:rPr lang="en-IS" sz="2400" dirty="0"/>
              <a:t>g hlæ		- þvæ		- sé			- kýs</a:t>
            </a:r>
          </a:p>
          <a:p>
            <a:r>
              <a:rPr lang="en-GB" sz="2400" dirty="0" err="1"/>
              <a:t>Þ</a:t>
            </a:r>
            <a:r>
              <a:rPr lang="en-IS" sz="2400" dirty="0"/>
              <a:t>ú hlærð		- þværð		- sérð		- kýst</a:t>
            </a:r>
          </a:p>
          <a:p>
            <a:r>
              <a:rPr lang="en-GB" sz="2400" dirty="0"/>
              <a:t>H</a:t>
            </a:r>
            <a:r>
              <a:rPr lang="en-IS" sz="2400" dirty="0"/>
              <a:t>ann hlær	- þvær		- sér		- kýs</a:t>
            </a:r>
          </a:p>
          <a:p>
            <a:r>
              <a:rPr lang="en-GB" sz="2400" dirty="0"/>
              <a:t>V</a:t>
            </a:r>
            <a:r>
              <a:rPr lang="en-IS" sz="2400" dirty="0"/>
              <a:t>ið hlæjum	- þvoum		- sjáum		- kjósum</a:t>
            </a:r>
          </a:p>
          <a:p>
            <a:r>
              <a:rPr lang="en-GB" sz="2400" dirty="0" err="1"/>
              <a:t>Þ</a:t>
            </a:r>
            <a:r>
              <a:rPr lang="en-IS" sz="2400" dirty="0"/>
              <a:t>ið hlæjið	- þvoið		- sjáið		- kjósið</a:t>
            </a:r>
          </a:p>
          <a:p>
            <a:r>
              <a:rPr lang="en-GB" sz="2400" dirty="0" err="1"/>
              <a:t>Þ</a:t>
            </a:r>
            <a:r>
              <a:rPr lang="en-IS" sz="2400" dirty="0"/>
              <a:t>eir hlæja	- þvo		- sjá			- kjósa</a:t>
            </a:r>
          </a:p>
        </p:txBody>
      </p:sp>
    </p:spTree>
    <p:extLst>
      <p:ext uri="{BB962C8B-B14F-4D97-AF65-F5344CB8AC3E}">
        <p14:creationId xmlns:p14="http://schemas.microsoft.com/office/powerpoint/2010/main" val="3854921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C209-D72B-10DD-9063-FDA5CCC2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4400" dirty="0"/>
              <a:t>Búið til 5 setningar með sagnorðum í nútíð</a:t>
            </a:r>
            <a:br>
              <a:rPr lang="en-IS" sz="4400" dirty="0"/>
            </a:br>
            <a:endParaRPr lang="en-IS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C0025-826A-6974-3BC9-19056D0E3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681" y="1713384"/>
            <a:ext cx="7488832" cy="5400600"/>
          </a:xfrm>
        </p:spPr>
        <p:txBody>
          <a:bodyPr/>
          <a:lstStyle/>
          <a:p>
            <a:r>
              <a:rPr lang="en-IS" sz="2400" dirty="0"/>
              <a:t>Ég bursta tennurnar mjög vel</a:t>
            </a:r>
          </a:p>
          <a:p>
            <a:r>
              <a:rPr lang="en-GB" sz="2400" dirty="0" err="1"/>
              <a:t>É</a:t>
            </a:r>
            <a:r>
              <a:rPr lang="en-IS" sz="2400" dirty="0"/>
              <a:t>g gleymi alltaf lykli (þgf)</a:t>
            </a:r>
          </a:p>
          <a:p>
            <a:r>
              <a:rPr lang="en-IS" sz="2400" dirty="0"/>
              <a:t>Hann finnur gleraugu</a:t>
            </a:r>
          </a:p>
          <a:p>
            <a:r>
              <a:rPr lang="en-IS" sz="2400" dirty="0"/>
              <a:t>Ég bý í Kópavogi</a:t>
            </a:r>
          </a:p>
          <a:p>
            <a:r>
              <a:rPr lang="en-IS" sz="2400" dirty="0"/>
              <a:t>Við förum til útlanda um páskana</a:t>
            </a:r>
          </a:p>
        </p:txBody>
      </p:sp>
      <p:pic>
        <p:nvPicPr>
          <p:cNvPr id="6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A272D27-BC20-880A-9C97-25B77DD928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29" y="2208461"/>
            <a:ext cx="3636896" cy="4233862"/>
          </a:xfrm>
        </p:spPr>
      </p:pic>
    </p:spTree>
    <p:extLst>
      <p:ext uri="{BB962C8B-B14F-4D97-AF65-F5344CB8AC3E}">
        <p14:creationId xmlns:p14="http://schemas.microsoft.com/office/powerpoint/2010/main" val="4258048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C209-D72B-10DD-9063-FDA5CCC2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4400" dirty="0"/>
              <a:t>Búið til 5 setningar með sagnorðum í nútíð</a:t>
            </a:r>
            <a:br>
              <a:rPr lang="en-IS" sz="4400" dirty="0"/>
            </a:br>
            <a:endParaRPr lang="en-IS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C0025-826A-6974-3BC9-19056D0E3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681" y="1713384"/>
            <a:ext cx="7488832" cy="5400600"/>
          </a:xfrm>
        </p:spPr>
        <p:txBody>
          <a:bodyPr/>
          <a:lstStyle/>
          <a:p>
            <a:r>
              <a:rPr lang="en-IS" sz="2400" dirty="0"/>
              <a:t>Hann hlustar á tónlistar (1)</a:t>
            </a:r>
          </a:p>
          <a:p>
            <a:r>
              <a:rPr lang="en-GB" sz="2400" dirty="0" err="1"/>
              <a:t>É</a:t>
            </a:r>
            <a:r>
              <a:rPr lang="en-IS" sz="2400" dirty="0"/>
              <a:t>g keyri bílinn minn (2)</a:t>
            </a:r>
          </a:p>
          <a:p>
            <a:r>
              <a:rPr lang="en-IS" sz="2400" dirty="0"/>
              <a:t>Hún grætur þegar hún vaknar snemma (3)</a:t>
            </a:r>
          </a:p>
          <a:p>
            <a:r>
              <a:rPr lang="en-IS" sz="2400" dirty="0"/>
              <a:t>Þú hlærð mikið (4)</a:t>
            </a:r>
          </a:p>
          <a:p>
            <a:r>
              <a:rPr lang="en-IS" sz="2400" dirty="0"/>
              <a:t>Hún spyr hvar er pabbi hennar (5)</a:t>
            </a:r>
          </a:p>
          <a:p>
            <a:r>
              <a:rPr lang="en-IS" sz="2400" dirty="0"/>
              <a:t>Ég borða súkkulaðiköku (1)</a:t>
            </a:r>
          </a:p>
          <a:p>
            <a:r>
              <a:rPr lang="en-IS" sz="2400" dirty="0"/>
              <a:t>Ég keyri til þín (2)</a:t>
            </a:r>
          </a:p>
          <a:p>
            <a:r>
              <a:rPr lang="en-IS" sz="2400" dirty="0"/>
              <a:t>Ég set inni í ískápinn (3)</a:t>
            </a:r>
          </a:p>
          <a:p>
            <a:r>
              <a:rPr lang="en-IS" sz="2400" dirty="0"/>
              <a:t>Ég fæ nýja vinnu (4)</a:t>
            </a:r>
          </a:p>
          <a:p>
            <a:r>
              <a:rPr lang="en-IS" sz="2400" dirty="0"/>
              <a:t>Ég les bók (5)</a:t>
            </a:r>
          </a:p>
          <a:p>
            <a:endParaRPr lang="en-IS" sz="2400" dirty="0"/>
          </a:p>
        </p:txBody>
      </p:sp>
      <p:pic>
        <p:nvPicPr>
          <p:cNvPr id="6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A272D27-BC20-880A-9C97-25B77DD928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29" y="2208461"/>
            <a:ext cx="3636896" cy="4233862"/>
          </a:xfrm>
        </p:spPr>
      </p:pic>
    </p:spTree>
    <p:extLst>
      <p:ext uri="{BB962C8B-B14F-4D97-AF65-F5344CB8AC3E}">
        <p14:creationId xmlns:p14="http://schemas.microsoft.com/office/powerpoint/2010/main" val="1244852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140FB8-894C-1059-CF53-2C101669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9" y="1569368"/>
            <a:ext cx="1101722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0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4F63-78C3-5C95-A91D-8E6AD095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Þ</a:t>
            </a:r>
            <a:r>
              <a:rPr lang="en-IS" dirty="0"/>
              <a:t>rír íslenskutímar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AAB3D-0682-7D71-92BB-23E9299EE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20. mars – Sagnorð – nútíð</a:t>
            </a:r>
          </a:p>
          <a:p>
            <a:r>
              <a:rPr lang="en-IS" dirty="0"/>
              <a:t>24. apríl – Sagnorð – </a:t>
            </a:r>
            <a:r>
              <a:rPr lang="en-IS" sz="5400" b="1" dirty="0">
                <a:solidFill>
                  <a:srgbClr val="FF0000"/>
                </a:solidFill>
              </a:rPr>
              <a:t>þátíð</a:t>
            </a:r>
          </a:p>
          <a:p>
            <a:r>
              <a:rPr lang="en-IS" dirty="0"/>
              <a:t>22. maí – Upprifjun í málfræði (mentor/30 mínútur)</a:t>
            </a:r>
          </a:p>
          <a:p>
            <a:pPr lvl="1"/>
            <a:r>
              <a:rPr lang="en-GB" dirty="0"/>
              <a:t>S</a:t>
            </a:r>
            <a:r>
              <a:rPr lang="en-IS" dirty="0"/>
              <a:t>amantekt, að rifja upp, </a:t>
            </a:r>
          </a:p>
        </p:txBody>
      </p:sp>
    </p:spTree>
    <p:extLst>
      <p:ext uri="{BB962C8B-B14F-4D97-AF65-F5344CB8AC3E}">
        <p14:creationId xmlns:p14="http://schemas.microsoft.com/office/powerpoint/2010/main" val="2699004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477D-BEC3-AAAB-1629-04B4A7B9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Markmið á vorönn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81696-3C0F-0179-ED19-D544178E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58569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CA2B-997B-73FB-841E-B474036B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Lesið þið tölvupóstinn???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AFCC-5DC4-5D0C-C738-650F5B85B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31479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5037-DA8F-E9E2-2E61-75F3AB46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Skref D – í næstu viku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7492C-38D2-5DE9-E63C-3D8B47464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Tala við samstarfsfólk um lotuna</a:t>
            </a:r>
          </a:p>
          <a:p>
            <a:r>
              <a:rPr lang="en-IS" dirty="0"/>
              <a:t>Segja frá efninu í lotunni</a:t>
            </a:r>
          </a:p>
          <a:p>
            <a:r>
              <a:rPr lang="en-IS" dirty="0"/>
              <a:t>Hvað finnst ykkur skemmtilegt, áhugavert í lotunni?</a:t>
            </a:r>
          </a:p>
          <a:p>
            <a:r>
              <a:rPr lang="en-IS" dirty="0"/>
              <a:t>Sammála/ósammála???</a:t>
            </a:r>
          </a:p>
        </p:txBody>
      </p:sp>
    </p:spTree>
    <p:extLst>
      <p:ext uri="{BB962C8B-B14F-4D97-AF65-F5344CB8AC3E}">
        <p14:creationId xmlns:p14="http://schemas.microsoft.com/office/powerpoint/2010/main" val="303763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BBC4-C9CF-4952-AFB5-B7CB31DC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7" y="705272"/>
            <a:ext cx="11711464" cy="1160678"/>
          </a:xfrm>
        </p:spPr>
        <p:txBody>
          <a:bodyPr/>
          <a:lstStyle/>
          <a:p>
            <a:r>
              <a:rPr lang="en-IS" dirty="0"/>
              <a:t>Sagnorð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F8627-AF6A-E91C-17DD-C39FFA39F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6" y="1865950"/>
            <a:ext cx="5749552" cy="720080"/>
          </a:xfrm>
        </p:spPr>
        <p:txBody>
          <a:bodyPr/>
          <a:lstStyle/>
          <a:p>
            <a:r>
              <a:rPr lang="en-IS" dirty="0"/>
              <a:t>Nafnháttur (infinitive)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EEC1-CBD7-6F26-4D58-D9763E6B1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961914" cy="3591354"/>
          </a:xfrm>
        </p:spPr>
        <p:txBody>
          <a:bodyPr/>
          <a:lstStyle/>
          <a:p>
            <a:r>
              <a:rPr lang="en-GB" sz="3600" dirty="0"/>
              <a:t>a</a:t>
            </a:r>
            <a:r>
              <a:rPr lang="en-IS" sz="3600" dirty="0"/>
              <a:t>ð vinna</a:t>
            </a:r>
            <a:endParaRPr lang="en-IS" sz="3600" u="sng" dirty="0"/>
          </a:p>
          <a:p>
            <a:pPr marL="0" indent="0">
              <a:buNone/>
            </a:pPr>
            <a:r>
              <a:rPr lang="en-GB" sz="3600" dirty="0" err="1"/>
              <a:t>É</a:t>
            </a:r>
            <a:r>
              <a:rPr lang="en-IS" sz="3600" dirty="0"/>
              <a:t>g er að vinna í leikskóla</a:t>
            </a:r>
          </a:p>
          <a:p>
            <a:pPr marL="0" indent="0">
              <a:buNone/>
            </a:pPr>
            <a:r>
              <a:rPr lang="en-IS" sz="3600" dirty="0"/>
              <a:t>Þú ert að vinna í leikskóla</a:t>
            </a:r>
          </a:p>
          <a:p>
            <a:pPr marL="0" indent="0">
              <a:buNone/>
            </a:pPr>
            <a:r>
              <a:rPr lang="en-IS" sz="3600" dirty="0"/>
              <a:t>Hann er að vinna í leikskóla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623B4E-B23A-00D1-7E1B-4C58DEE12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54440" y="1865950"/>
            <a:ext cx="5207661" cy="720080"/>
          </a:xfrm>
        </p:spPr>
        <p:txBody>
          <a:bodyPr/>
          <a:lstStyle/>
          <a:p>
            <a:r>
              <a:rPr lang="en-IS" dirty="0"/>
              <a:t>Nútíð (present tense)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E9C171-C349-9F16-9D3B-4971C6CCF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54440" y="2943220"/>
            <a:ext cx="5207661" cy="3428716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err="1"/>
              <a:t>Vinn</a:t>
            </a:r>
            <a:r>
              <a:rPr lang="en-GB" sz="3600" dirty="0"/>
              <a:t>, </a:t>
            </a:r>
            <a:r>
              <a:rPr lang="en-GB" sz="3600" dirty="0" err="1"/>
              <a:t>vinnur</a:t>
            </a:r>
            <a:r>
              <a:rPr lang="en-GB" sz="3600" dirty="0"/>
              <a:t>, </a:t>
            </a:r>
            <a:r>
              <a:rPr lang="en-GB" sz="3600" dirty="0" err="1"/>
              <a:t>vinnur</a:t>
            </a:r>
            <a:endParaRPr lang="en-GB" sz="3600" dirty="0"/>
          </a:p>
          <a:p>
            <a:pPr marL="0" indent="0">
              <a:buNone/>
            </a:pPr>
            <a:r>
              <a:rPr lang="en-GB" sz="3600" dirty="0" err="1"/>
              <a:t>É</a:t>
            </a:r>
            <a:r>
              <a:rPr lang="en-IS" sz="3600" dirty="0"/>
              <a:t>g vinn í leikskóla</a:t>
            </a:r>
          </a:p>
          <a:p>
            <a:pPr marL="0" indent="0">
              <a:buNone/>
            </a:pPr>
            <a:r>
              <a:rPr lang="en-GB" sz="3600" dirty="0" err="1"/>
              <a:t>Þ</a:t>
            </a:r>
            <a:r>
              <a:rPr lang="en-IS" sz="3600" dirty="0"/>
              <a:t>ú vinnur í leikskóla</a:t>
            </a:r>
          </a:p>
          <a:p>
            <a:pPr marL="0" indent="0">
              <a:buNone/>
            </a:pPr>
            <a:r>
              <a:rPr lang="en-IS" sz="3600" dirty="0"/>
              <a:t>Hann vinnur í leikskóla</a:t>
            </a:r>
          </a:p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1597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BBC4-C9CF-4952-AFB5-B7CB31DC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Sagnorð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F8627-AF6A-E91C-17DD-C39FFA39F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6" y="1865950"/>
            <a:ext cx="5749552" cy="720080"/>
          </a:xfrm>
        </p:spPr>
        <p:txBody>
          <a:bodyPr/>
          <a:lstStyle/>
          <a:p>
            <a:r>
              <a:rPr lang="en-IS" dirty="0"/>
              <a:t>Nafnháttur (infinitive)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EEC1-CBD7-6F26-4D58-D9763E6B1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961914" cy="3591354"/>
          </a:xfrm>
        </p:spPr>
        <p:txBody>
          <a:bodyPr/>
          <a:lstStyle/>
          <a:p>
            <a:r>
              <a:rPr lang="en-GB" sz="4400" dirty="0"/>
              <a:t>a</a:t>
            </a:r>
            <a:r>
              <a:rPr lang="en-IS" sz="4400" dirty="0"/>
              <a:t>ð læra</a:t>
            </a:r>
            <a:endParaRPr lang="en-IS" sz="4400" u="sng" dirty="0"/>
          </a:p>
          <a:p>
            <a:pPr marL="0" indent="0">
              <a:buNone/>
            </a:pPr>
            <a:r>
              <a:rPr lang="en-GB" sz="4000" dirty="0" err="1"/>
              <a:t>É</a:t>
            </a:r>
            <a:r>
              <a:rPr lang="en-IS" sz="4000" dirty="0"/>
              <a:t>g er að læra íslensku</a:t>
            </a:r>
          </a:p>
          <a:p>
            <a:pPr marL="0" indent="0">
              <a:buNone/>
            </a:pPr>
            <a:r>
              <a:rPr lang="en-IS" sz="4000" dirty="0"/>
              <a:t>Þú ert að læra íslensku</a:t>
            </a:r>
          </a:p>
          <a:p>
            <a:pPr marL="0" indent="0">
              <a:buNone/>
            </a:pPr>
            <a:r>
              <a:rPr lang="en-IS" sz="4000" dirty="0"/>
              <a:t>Hann er að læra íslensku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623B4E-B23A-00D1-7E1B-4C58DEE12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54440" y="1865950"/>
            <a:ext cx="5207661" cy="720080"/>
          </a:xfrm>
        </p:spPr>
        <p:txBody>
          <a:bodyPr/>
          <a:lstStyle/>
          <a:p>
            <a:r>
              <a:rPr lang="en-IS" dirty="0"/>
              <a:t>Nútíð (present tense)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E9C171-C349-9F16-9D3B-4971C6CCF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54441" y="2943220"/>
            <a:ext cx="5207661" cy="3428716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 err="1"/>
              <a:t>Læri</a:t>
            </a:r>
            <a:r>
              <a:rPr lang="en-GB" sz="4000" b="1" dirty="0"/>
              <a:t>, </a:t>
            </a:r>
            <a:r>
              <a:rPr lang="en-GB" sz="4000" b="1" dirty="0" err="1"/>
              <a:t>lærir</a:t>
            </a:r>
            <a:r>
              <a:rPr lang="en-GB" sz="4000" b="1" dirty="0"/>
              <a:t>, </a:t>
            </a:r>
            <a:r>
              <a:rPr lang="en-GB" sz="4000" b="1" dirty="0" err="1"/>
              <a:t>lærir</a:t>
            </a:r>
            <a:endParaRPr lang="en-GB" sz="4000" b="1" dirty="0"/>
          </a:p>
          <a:p>
            <a:pPr marL="0" indent="0">
              <a:buNone/>
            </a:pPr>
            <a:r>
              <a:rPr lang="en-GB" sz="4000" dirty="0" err="1"/>
              <a:t>É</a:t>
            </a:r>
            <a:r>
              <a:rPr lang="en-IS" sz="4000" dirty="0"/>
              <a:t>g læri íslensku</a:t>
            </a:r>
          </a:p>
          <a:p>
            <a:pPr marL="0" indent="0">
              <a:buNone/>
            </a:pPr>
            <a:r>
              <a:rPr lang="en-GB" sz="4000" dirty="0" err="1"/>
              <a:t>Þ</a:t>
            </a:r>
            <a:r>
              <a:rPr lang="en-IS" sz="4000" dirty="0"/>
              <a:t>ú lærir íslensku</a:t>
            </a:r>
          </a:p>
          <a:p>
            <a:pPr marL="0" indent="0">
              <a:buNone/>
            </a:pPr>
            <a:r>
              <a:rPr lang="en-IS" sz="4000" dirty="0"/>
              <a:t>Hann lærir íslensku</a:t>
            </a:r>
          </a:p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6233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325F56-0818-F8FD-8477-2E24153E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læra</a:t>
            </a:r>
            <a:endParaRPr lang="en-I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85939A-F52E-5A1E-9EA5-4AE5D2F98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Ég</a:t>
            </a:r>
            <a:r>
              <a:rPr lang="en-GB" dirty="0"/>
              <a:t> er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læra</a:t>
            </a:r>
            <a:r>
              <a:rPr lang="en-GB" dirty="0"/>
              <a:t> </a:t>
            </a:r>
            <a:r>
              <a:rPr lang="en-GB" dirty="0" err="1"/>
              <a:t>íslensku</a:t>
            </a:r>
            <a:endParaRPr lang="en-GB" dirty="0"/>
          </a:p>
          <a:p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læri</a:t>
            </a:r>
            <a:r>
              <a:rPr lang="en-GB" dirty="0"/>
              <a:t> </a:t>
            </a:r>
            <a:r>
              <a:rPr lang="en-GB" dirty="0" err="1"/>
              <a:t>íslensku</a:t>
            </a:r>
            <a:endParaRPr lang="en-GB" dirty="0"/>
          </a:p>
          <a:p>
            <a:r>
              <a:rPr lang="en-GB" strike="sngStrike" dirty="0" err="1"/>
              <a:t>Ég</a:t>
            </a:r>
            <a:r>
              <a:rPr lang="en-GB" strike="sngStrike" dirty="0"/>
              <a:t> er </a:t>
            </a:r>
            <a:r>
              <a:rPr lang="en-GB" strike="sngStrike" dirty="0" err="1"/>
              <a:t>að</a:t>
            </a:r>
            <a:r>
              <a:rPr lang="en-GB" strike="sngStrike" dirty="0"/>
              <a:t> </a:t>
            </a:r>
            <a:r>
              <a:rPr lang="en-GB" strike="sngStrike" dirty="0" err="1"/>
              <a:t>læri</a:t>
            </a:r>
            <a:r>
              <a:rPr lang="en-GB" strike="sngStrike" dirty="0"/>
              <a:t> </a:t>
            </a:r>
            <a:r>
              <a:rPr lang="en-GB" strike="sngStrike" dirty="0" err="1"/>
              <a:t>íslensku</a:t>
            </a:r>
            <a:endParaRPr lang="en-GB" strike="sngStrike" dirty="0"/>
          </a:p>
          <a:p>
            <a:r>
              <a:rPr lang="en-GB" strike="sngStrike" dirty="0" err="1">
                <a:solidFill>
                  <a:srgbClr val="FF0000"/>
                </a:solidFill>
              </a:rPr>
              <a:t>Ég</a:t>
            </a:r>
            <a:r>
              <a:rPr lang="en-GB" strike="sngStrike" dirty="0">
                <a:solidFill>
                  <a:srgbClr val="FF0000"/>
                </a:solidFill>
              </a:rPr>
              <a:t> </a:t>
            </a:r>
            <a:r>
              <a:rPr lang="en-GB" strike="sngStrike" dirty="0" err="1">
                <a:solidFill>
                  <a:srgbClr val="FF0000"/>
                </a:solidFill>
              </a:rPr>
              <a:t>læra</a:t>
            </a:r>
            <a:r>
              <a:rPr lang="en-GB" strike="sngStrike" dirty="0">
                <a:solidFill>
                  <a:srgbClr val="FF0000"/>
                </a:solidFill>
              </a:rPr>
              <a:t> </a:t>
            </a:r>
            <a:r>
              <a:rPr lang="en-GB" strike="sngStrike" dirty="0" err="1">
                <a:solidFill>
                  <a:srgbClr val="FF0000"/>
                </a:solidFill>
              </a:rPr>
              <a:t>íslensku</a:t>
            </a:r>
            <a:endParaRPr lang="en-IS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4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A162E-1849-3809-A61E-F0B9B7EA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Persónuendingar - stofn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97964593-BF71-E145-207D-78ABF6E95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22" y="2371725"/>
            <a:ext cx="7542093" cy="4162425"/>
          </a:xfrm>
        </p:spPr>
      </p:pic>
    </p:spTree>
    <p:extLst>
      <p:ext uri="{BB962C8B-B14F-4D97-AF65-F5344CB8AC3E}">
        <p14:creationId xmlns:p14="http://schemas.microsoft.com/office/powerpoint/2010/main" val="209434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6FBB-F61A-0CE4-0DAE-60465F5C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Sagnorðabeyging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EB59054-9808-6668-8FD1-265B27A2C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56" y="2371725"/>
            <a:ext cx="8283225" cy="4162425"/>
          </a:xfrm>
        </p:spPr>
      </p:pic>
    </p:spTree>
    <p:extLst>
      <p:ext uri="{BB962C8B-B14F-4D97-AF65-F5344CB8AC3E}">
        <p14:creationId xmlns:p14="http://schemas.microsoft.com/office/powerpoint/2010/main" val="327226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C7F60-CE30-657D-C5A4-8B11295F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</a:t>
            </a:r>
            <a:r>
              <a:rPr lang="en-IS" sz="4000" dirty="0"/>
              <a:t>ð baka, að dansa, að tala </a:t>
            </a:r>
            <a:br>
              <a:rPr lang="en-IS" sz="4000" dirty="0"/>
            </a:br>
            <a:r>
              <a:rPr lang="en-IS" sz="4000" dirty="0"/>
              <a:t>Hljóðbreyting</a:t>
            </a:r>
            <a:br>
              <a:rPr lang="en-IS" sz="4000" dirty="0"/>
            </a:br>
            <a:r>
              <a:rPr lang="en-IS" sz="4000" dirty="0"/>
              <a:t>a - ö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D78642-E05D-609D-69A5-F64DF69B4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637" y="2300278"/>
            <a:ext cx="7511916" cy="4234296"/>
          </a:xfrm>
        </p:spPr>
        <p:txBody>
          <a:bodyPr/>
          <a:lstStyle/>
          <a:p>
            <a:r>
              <a:rPr lang="en-IS" dirty="0"/>
              <a:t>baka			dansa</a:t>
            </a:r>
          </a:p>
          <a:p>
            <a:r>
              <a:rPr lang="en-GB" dirty="0" err="1"/>
              <a:t>bakar</a:t>
            </a:r>
            <a:r>
              <a:rPr lang="en-GB" dirty="0"/>
              <a:t>			</a:t>
            </a:r>
            <a:r>
              <a:rPr lang="en-GB" dirty="0" err="1"/>
              <a:t>dansar</a:t>
            </a:r>
            <a:endParaRPr lang="en-GB" dirty="0"/>
          </a:p>
          <a:p>
            <a:r>
              <a:rPr lang="en-GB" dirty="0" err="1"/>
              <a:t>bakar</a:t>
            </a:r>
            <a:r>
              <a:rPr lang="en-GB" dirty="0"/>
              <a:t>			</a:t>
            </a:r>
            <a:r>
              <a:rPr lang="en-GB" dirty="0" err="1"/>
              <a:t>dansar</a:t>
            </a:r>
            <a:endParaRPr lang="en-GB" dirty="0"/>
          </a:p>
          <a:p>
            <a:r>
              <a:rPr lang="en-GB" dirty="0" err="1"/>
              <a:t>b</a:t>
            </a:r>
            <a:r>
              <a:rPr lang="en-GB" dirty="0" err="1">
                <a:solidFill>
                  <a:srgbClr val="FF0000"/>
                </a:solidFill>
              </a:rPr>
              <a:t>ö</a:t>
            </a:r>
            <a:r>
              <a:rPr lang="en-GB" dirty="0" err="1"/>
              <a:t>kum</a:t>
            </a:r>
            <a:r>
              <a:rPr lang="en-GB" dirty="0"/>
              <a:t>		</a:t>
            </a:r>
            <a:r>
              <a:rPr lang="en-GB" dirty="0" err="1"/>
              <a:t>d</a:t>
            </a:r>
            <a:r>
              <a:rPr lang="en-GB" dirty="0" err="1">
                <a:solidFill>
                  <a:srgbClr val="FF0000"/>
                </a:solidFill>
              </a:rPr>
              <a:t>ö</a:t>
            </a:r>
            <a:r>
              <a:rPr lang="en-GB" dirty="0" err="1"/>
              <a:t>nsum</a:t>
            </a:r>
            <a:endParaRPr lang="en-GB" dirty="0"/>
          </a:p>
          <a:p>
            <a:r>
              <a:rPr lang="en-GB" dirty="0" err="1"/>
              <a:t>bakið</a:t>
            </a:r>
            <a:r>
              <a:rPr lang="en-GB" dirty="0"/>
              <a:t>			</a:t>
            </a:r>
            <a:r>
              <a:rPr lang="en-GB" dirty="0" err="1"/>
              <a:t>dansið</a:t>
            </a:r>
            <a:endParaRPr lang="en-GB" dirty="0"/>
          </a:p>
          <a:p>
            <a:r>
              <a:rPr lang="en-GB" dirty="0" err="1"/>
              <a:t>baka</a:t>
            </a:r>
            <a:r>
              <a:rPr lang="en-GB" dirty="0"/>
              <a:t>			</a:t>
            </a:r>
            <a:r>
              <a:rPr lang="en-GB" dirty="0" err="1"/>
              <a:t>dansa</a:t>
            </a:r>
            <a:endParaRPr lang="en-IS" dirty="0"/>
          </a:p>
        </p:txBody>
      </p:sp>
      <p:pic>
        <p:nvPicPr>
          <p:cNvPr id="7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59860B3-6EF7-77DB-C6E9-81A6E78B29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32" y="2973312"/>
            <a:ext cx="4130105" cy="2887814"/>
          </a:xfrm>
        </p:spPr>
      </p:pic>
    </p:spTree>
    <p:extLst>
      <p:ext uri="{BB962C8B-B14F-4D97-AF65-F5344CB8AC3E}">
        <p14:creationId xmlns:p14="http://schemas.microsoft.com/office/powerpoint/2010/main" val="22015687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nntaflettan 1">
      <a:dk1>
        <a:srgbClr val="000000"/>
      </a:dk1>
      <a:lt1>
        <a:srgbClr val="FFFFFF"/>
      </a:lt1>
      <a:dk2>
        <a:srgbClr val="EA4E40"/>
      </a:dk2>
      <a:lt2>
        <a:srgbClr val="E7D6C6"/>
      </a:lt2>
      <a:accent1>
        <a:srgbClr val="EA4E40"/>
      </a:accent1>
      <a:accent2>
        <a:srgbClr val="76312F"/>
      </a:accent2>
      <a:accent3>
        <a:srgbClr val="FFFFFF"/>
      </a:accent3>
      <a:accent4>
        <a:srgbClr val="000000"/>
      </a:accent4>
      <a:accent5>
        <a:srgbClr val="A2978D"/>
      </a:accent5>
      <a:accent6>
        <a:srgbClr val="AE4845"/>
      </a:accent6>
      <a:hlink>
        <a:srgbClr val="800400"/>
      </a:hlink>
      <a:folHlink>
        <a:srgbClr val="8004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nntaflettan_Glaerur_kennarar" id="{41EEEE6E-F99A-324A-B73B-B43FACF45DDA}" vid="{A2873E49-FCFF-5649-B92C-BAF395A01C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FA0B53A07264A9257410EE815906C" ma:contentTypeVersion="7" ma:contentTypeDescription="Create a new document." ma:contentTypeScope="" ma:versionID="c75a36708300d4e627298d20c0f94e34">
  <xsd:schema xmlns:xsd="http://www.w3.org/2001/XMLSchema" xmlns:xs="http://www.w3.org/2001/XMLSchema" xmlns:p="http://schemas.microsoft.com/office/2006/metadata/properties" xmlns:ns2="d53cede2-4ad9-492c-813b-3b6f14dec6d9" xmlns:ns3="fd09cfcd-f23b-4bf5-8351-0ec4f51b6f35" targetNamespace="http://schemas.microsoft.com/office/2006/metadata/properties" ma:root="true" ma:fieldsID="329638239d3c591816ae16a569756620" ns2:_="" ns3:_="">
    <xsd:import namespace="d53cede2-4ad9-492c-813b-3b6f14dec6d9"/>
    <xsd:import namespace="fd09cfcd-f23b-4bf5-8351-0ec4f51b6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cede2-4ad9-492c-813b-3b6f14dec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9cfcd-f23b-4bf5-8351-0ec4f51b6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36E44-A468-43A8-8D7C-8D7E01292D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96D9B5-EA93-44CB-8191-ACB5308EB5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10EC82-FEA0-4601-891C-BD7641538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cede2-4ad9-492c-813b-3b6f14dec6d9"/>
    <ds:schemaRef ds:uri="fd09cfcd-f23b-4bf5-8351-0ec4f51b6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18360</TotalTime>
  <Words>1305</Words>
  <Application>Microsoft Macintosh PowerPoint</Application>
  <PresentationFormat>Custom</PresentationFormat>
  <Paragraphs>217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1_Office Theme</vt:lpstr>
      <vt:lpstr>6. Lota Íslenskutímar</vt:lpstr>
      <vt:lpstr>Hvað er fólkið að gera?</vt:lpstr>
      <vt:lpstr>Sagnorð</vt:lpstr>
      <vt:lpstr>Sagnorð</vt:lpstr>
      <vt:lpstr>Sagnorð</vt:lpstr>
      <vt:lpstr>Að læra</vt:lpstr>
      <vt:lpstr>Persónuendingar - stofn</vt:lpstr>
      <vt:lpstr>Sagnorðabeyging</vt:lpstr>
      <vt:lpstr>Að baka, að dansa, að tala  Hljóðbreyting a - ö</vt:lpstr>
      <vt:lpstr>Sagnorðareglur</vt:lpstr>
      <vt:lpstr>PowerPoint Presentation</vt:lpstr>
      <vt:lpstr>Setningar með sagnorðunum brosa, gera, segja</vt:lpstr>
      <vt:lpstr>Setningar með sagnorðunum í nútíð lána, kjósa, þvo</vt:lpstr>
      <vt:lpstr>Lána, kjósa og þvo</vt:lpstr>
      <vt:lpstr>Lýsingarháttur þátíðar hafa - geta</vt:lpstr>
      <vt:lpstr>Bíða, biðja, bjóða, detta, drekka</vt:lpstr>
      <vt:lpstr>Bíða, biðja, bjóða (jó – ý)</vt:lpstr>
      <vt:lpstr>Að biðjast (að biðja) miðmynd (st)</vt:lpstr>
      <vt:lpstr>Að komast (koma) Miðmynd (st)</vt:lpstr>
      <vt:lpstr>Setningar með sagnorðunum brosa, gera, segja</vt:lpstr>
      <vt:lpstr>Búið til setningar með sagnorðum í nútíð </vt:lpstr>
      <vt:lpstr>Búið til setningar með sagnorðum í nútíð </vt:lpstr>
      <vt:lpstr>Búið til setningar með sagnorðum í nútíð </vt:lpstr>
      <vt:lpstr>Hvað regla? þurfa, ætla, verða</vt:lpstr>
      <vt:lpstr>Hvaða regla? eiga, mega, vilja, skulu </vt:lpstr>
      <vt:lpstr>Búið til setningar þurfa, ætla, verða</vt:lpstr>
      <vt:lpstr>Búið til setningar eiga, mega, vilja, skulu </vt:lpstr>
      <vt:lpstr>Fljúga (jú – ý)</vt:lpstr>
      <vt:lpstr>að ganga </vt:lpstr>
      <vt:lpstr>Hlæja – þvo – sjá - kjósa</vt:lpstr>
      <vt:lpstr>Búið til 5 setningar með sagnorðum í nútíð </vt:lpstr>
      <vt:lpstr>Búið til 5 setningar með sagnorðum í nútíð </vt:lpstr>
      <vt:lpstr>PowerPoint Presentation</vt:lpstr>
      <vt:lpstr>Þrír íslenskutímar</vt:lpstr>
      <vt:lpstr>Markmið á vorönn</vt:lpstr>
      <vt:lpstr>Lesið þið tölvupóstinn???</vt:lpstr>
      <vt:lpstr>Skref D – í næstu viku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Oddný Sturludóttir</dc:creator>
  <cp:lastModifiedBy>Guðlaug Stella Brynjólfsdóttir - HI</cp:lastModifiedBy>
  <cp:revision>8</cp:revision>
  <dcterms:created xsi:type="dcterms:W3CDTF">2021-03-23T18:16:13Z</dcterms:created>
  <dcterms:modified xsi:type="dcterms:W3CDTF">2024-03-26T08:45:40Z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0x0101003ECFA0B53A07264A9257410EE815906C</vt:lpwstr>
  </property>
</Properties>
</file>