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29"/>
  </p:notesMasterIdLst>
  <p:sldIdLst>
    <p:sldId id="256" r:id="rId5"/>
    <p:sldId id="261" r:id="rId6"/>
    <p:sldId id="262" r:id="rId7"/>
    <p:sldId id="266" r:id="rId8"/>
    <p:sldId id="265" r:id="rId9"/>
    <p:sldId id="269" r:id="rId10"/>
    <p:sldId id="259" r:id="rId11"/>
    <p:sldId id="260" r:id="rId12"/>
    <p:sldId id="270" r:id="rId13"/>
    <p:sldId id="271" r:id="rId14"/>
    <p:sldId id="272" r:id="rId15"/>
    <p:sldId id="273" r:id="rId16"/>
    <p:sldId id="275" r:id="rId17"/>
    <p:sldId id="274" r:id="rId18"/>
    <p:sldId id="276" r:id="rId19"/>
    <p:sldId id="267" r:id="rId20"/>
    <p:sldId id="257" r:id="rId21"/>
    <p:sldId id="258" r:id="rId22"/>
    <p:sldId id="264" r:id="rId23"/>
    <p:sldId id="263" r:id="rId24"/>
    <p:sldId id="268" r:id="rId25"/>
    <p:sldId id="277" r:id="rId26"/>
    <p:sldId id="278" r:id="rId27"/>
    <p:sldId id="279" r:id="rId28"/>
  </p:sldIdLst>
  <p:sldSz cx="13012738" cy="73152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579438" indent="-1222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1160463" indent="-2460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741488" indent="-3698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2322513" indent="-4937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0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35"/>
    <p:restoredTop sz="95909"/>
  </p:normalViewPr>
  <p:slideViewPr>
    <p:cSldViewPr>
      <p:cViewPr varScale="1">
        <p:scale>
          <a:sx n="139" d="100"/>
          <a:sy n="139" d="100"/>
        </p:scale>
        <p:origin x="200" y="288"/>
      </p:cViewPr>
      <p:guideLst>
        <p:guide orient="horz" pos="2304"/>
        <p:guide pos="40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F0A78-7E7B-6B45-BCC2-01534536424C}" type="datetimeFigureOut">
              <a:rPr lang="is-IS" smtClean="0"/>
              <a:t>26.3.2024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47B9E-A4E8-D449-9C8A-4C9C21FA11E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240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956" y="2272454"/>
            <a:ext cx="11060827" cy="156802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911" y="4145280"/>
            <a:ext cx="9108917" cy="1869440"/>
          </a:xfrm>
        </p:spPr>
        <p:txBody>
          <a:bodyPr/>
          <a:lstStyle>
            <a:lvl1pPr marL="0" indent="0" algn="ctr">
              <a:buNone/>
              <a:defRPr/>
            </a:lvl1pPr>
            <a:lvl2pPr marL="580781" indent="0" algn="ctr">
              <a:buNone/>
              <a:defRPr/>
            </a:lvl2pPr>
            <a:lvl3pPr marL="1161562" indent="0" algn="ctr">
              <a:buNone/>
              <a:defRPr/>
            </a:lvl3pPr>
            <a:lvl4pPr marL="1742343" indent="0" algn="ctr">
              <a:buNone/>
              <a:defRPr/>
            </a:lvl4pPr>
            <a:lvl5pPr marL="2323125" indent="0" algn="ctr">
              <a:buNone/>
              <a:defRPr/>
            </a:lvl5pPr>
            <a:lvl6pPr marL="2903906" indent="0" algn="ctr">
              <a:buNone/>
              <a:defRPr/>
            </a:lvl6pPr>
            <a:lvl7pPr marL="3484687" indent="0" algn="ctr">
              <a:buNone/>
              <a:defRPr/>
            </a:lvl7pPr>
            <a:lvl8pPr marL="4065468" indent="0" algn="ctr">
              <a:buNone/>
              <a:defRPr/>
            </a:lvl8pPr>
            <a:lvl9pPr marL="4646249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786AE-77DD-D346-B2A8-065B1BCDE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is-I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10E49-5BC4-B846-8353-773ED45E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5ECB9-01BD-0642-AE0F-7940E0DC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7A568DC-191C-4140-84F7-5FA2B231388A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25149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9C2CE-CFDA-7949-A48D-8581D8924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E2E91-B3DE-3C48-A957-A70B27DA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26D33-5B28-D34A-9FAE-FE14903B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67415-1F14-D54B-91E0-EFAD34CCC84D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1780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917" y="4700694"/>
            <a:ext cx="11060827" cy="1452880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917" y="3100495"/>
            <a:ext cx="11060827" cy="1600199"/>
          </a:xfrm>
        </p:spPr>
        <p:txBody>
          <a:bodyPr anchor="b"/>
          <a:lstStyle>
            <a:lvl1pPr marL="0" indent="0">
              <a:buNone/>
              <a:defRPr sz="2500"/>
            </a:lvl1pPr>
            <a:lvl2pPr marL="580781" indent="0">
              <a:buNone/>
              <a:defRPr sz="2300"/>
            </a:lvl2pPr>
            <a:lvl3pPr marL="1161562" indent="0">
              <a:buNone/>
              <a:defRPr sz="2000"/>
            </a:lvl3pPr>
            <a:lvl4pPr marL="1742343" indent="0">
              <a:buNone/>
              <a:defRPr sz="1800"/>
            </a:lvl4pPr>
            <a:lvl5pPr marL="2323125" indent="0">
              <a:buNone/>
              <a:defRPr sz="1800"/>
            </a:lvl5pPr>
            <a:lvl6pPr marL="2903906" indent="0">
              <a:buNone/>
              <a:defRPr sz="1800"/>
            </a:lvl6pPr>
            <a:lvl7pPr marL="3484687" indent="0">
              <a:buNone/>
              <a:defRPr sz="1800"/>
            </a:lvl7pPr>
            <a:lvl8pPr marL="4065468" indent="0">
              <a:buNone/>
              <a:defRPr sz="1800"/>
            </a:lvl8pPr>
            <a:lvl9pPr marL="4646249" indent="0">
              <a:buNone/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378A8-0870-A44C-8F0A-B40D408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C8AD3-ED54-6840-BDA8-37CD230AD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0BE5C-3509-FB4B-9A0D-1A8082B2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2F703-3D7A-AD42-9041-44CB1FF914CE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92597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637" y="2300278"/>
            <a:ext cx="5747293" cy="423429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4808" y="2300278"/>
            <a:ext cx="5747293" cy="423429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424BEA-E61D-264B-9943-20421FB2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1A8D73-74D6-904C-84DD-0CE5EC4B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2D7120-D379-FE47-BE4A-028D5B29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73A96-18A3-B94B-A2F1-1F55EDC3BD73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56416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37" y="1009640"/>
            <a:ext cx="11711464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637" y="2260807"/>
            <a:ext cx="5749552" cy="68241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80781" indent="0">
              <a:buNone/>
              <a:defRPr sz="2500" b="1"/>
            </a:lvl2pPr>
            <a:lvl3pPr marL="1161562" indent="0">
              <a:buNone/>
              <a:defRPr sz="2300" b="1"/>
            </a:lvl3pPr>
            <a:lvl4pPr marL="1742343" indent="0">
              <a:buNone/>
              <a:defRPr sz="2000" b="1"/>
            </a:lvl4pPr>
            <a:lvl5pPr marL="2323125" indent="0">
              <a:buNone/>
              <a:defRPr sz="2000" b="1"/>
            </a:lvl5pPr>
            <a:lvl6pPr marL="2903906" indent="0">
              <a:buNone/>
              <a:defRPr sz="2000" b="1"/>
            </a:lvl6pPr>
            <a:lvl7pPr marL="3484687" indent="0">
              <a:buNone/>
              <a:defRPr sz="2000" b="1"/>
            </a:lvl7pPr>
            <a:lvl8pPr marL="4065468" indent="0">
              <a:buNone/>
              <a:defRPr sz="2000" b="1"/>
            </a:lvl8pPr>
            <a:lvl9pPr marL="4646249" indent="0">
              <a:buNone/>
              <a:defRPr sz="20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637" y="2943220"/>
            <a:ext cx="5749552" cy="359135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0291" y="2260807"/>
            <a:ext cx="5751811" cy="68241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80781" indent="0">
              <a:buNone/>
              <a:defRPr sz="2500" b="1"/>
            </a:lvl2pPr>
            <a:lvl3pPr marL="1161562" indent="0">
              <a:buNone/>
              <a:defRPr sz="2300" b="1"/>
            </a:lvl3pPr>
            <a:lvl4pPr marL="1742343" indent="0">
              <a:buNone/>
              <a:defRPr sz="2000" b="1"/>
            </a:lvl4pPr>
            <a:lvl5pPr marL="2323125" indent="0">
              <a:buNone/>
              <a:defRPr sz="2000" b="1"/>
            </a:lvl5pPr>
            <a:lvl6pPr marL="2903906" indent="0">
              <a:buNone/>
              <a:defRPr sz="2000" b="1"/>
            </a:lvl6pPr>
            <a:lvl7pPr marL="3484687" indent="0">
              <a:buNone/>
              <a:defRPr sz="2000" b="1"/>
            </a:lvl7pPr>
            <a:lvl8pPr marL="4065468" indent="0">
              <a:buNone/>
              <a:defRPr sz="2000" b="1"/>
            </a:lvl8pPr>
            <a:lvl9pPr marL="4646249" indent="0">
              <a:buNone/>
              <a:defRPr sz="20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0291" y="2943220"/>
            <a:ext cx="5751811" cy="359135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5A82E8-E88C-C040-8CC9-8C7D00EA9F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69517B-8AE8-9540-99E8-C09EB3E40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5893805-F5BE-434C-B7BC-5DD95200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3AAD0-4FCE-6B4B-BE38-8802A40B2D74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5907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2027FCF-792F-3F4E-9574-B7BE2D47D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BC2A99-8285-9441-B090-4BE285236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F79EA8-ECE2-EF43-9778-1BE0FC38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B6CA0-5298-2A43-A6A8-4D3193559C22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92371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A06EDA3-E32F-824D-BE16-7C1525D434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88B6F9-EFEE-B149-B8C9-6D90AF81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07F296-0783-E54F-A2E5-4061A888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EE1F0-4B86-724E-A1FE-7A039C314660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26945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38" y="1157270"/>
            <a:ext cx="4281101" cy="123952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GB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7619" y="1157270"/>
            <a:ext cx="7274482" cy="5377305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638" y="2443154"/>
            <a:ext cx="4281101" cy="4091421"/>
          </a:xfrm>
        </p:spPr>
        <p:txBody>
          <a:bodyPr/>
          <a:lstStyle>
            <a:lvl1pPr marL="0" indent="0">
              <a:buNone/>
              <a:defRPr sz="1800"/>
            </a:lvl1pPr>
            <a:lvl2pPr marL="580781" indent="0">
              <a:buNone/>
              <a:defRPr sz="1500"/>
            </a:lvl2pPr>
            <a:lvl3pPr marL="1161562" indent="0">
              <a:buNone/>
              <a:defRPr sz="1300"/>
            </a:lvl3pPr>
            <a:lvl4pPr marL="1742343" indent="0">
              <a:buNone/>
              <a:defRPr sz="1100"/>
            </a:lvl4pPr>
            <a:lvl5pPr marL="2323125" indent="0">
              <a:buNone/>
              <a:defRPr sz="1100"/>
            </a:lvl5pPr>
            <a:lvl6pPr marL="2903906" indent="0">
              <a:buNone/>
              <a:defRPr sz="1100"/>
            </a:lvl6pPr>
            <a:lvl7pPr marL="3484687" indent="0">
              <a:buNone/>
              <a:defRPr sz="1100"/>
            </a:lvl7pPr>
            <a:lvl8pPr marL="4065468" indent="0">
              <a:buNone/>
              <a:defRPr sz="1100"/>
            </a:lvl8pPr>
            <a:lvl9pPr marL="4646249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49441D-12B8-174C-90A3-95D5C292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F90DFE-8B1B-0442-8BF9-90EBF8F9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C63429-2F7B-7F4A-ACE9-0E6556C1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56978-0EEE-9644-8169-F283FA392D2C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35415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0588" y="5120640"/>
            <a:ext cx="7807643" cy="60452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38186" y="1133022"/>
            <a:ext cx="7032448" cy="3953338"/>
          </a:xfrm>
        </p:spPr>
        <p:txBody>
          <a:bodyPr/>
          <a:lstStyle>
            <a:lvl1pPr marL="0" indent="0">
              <a:buNone/>
              <a:defRPr sz="4100"/>
            </a:lvl1pPr>
            <a:lvl2pPr marL="580781" indent="0">
              <a:buNone/>
              <a:defRPr sz="3600"/>
            </a:lvl2pPr>
            <a:lvl3pPr marL="1161562" indent="0">
              <a:buNone/>
              <a:defRPr sz="3000"/>
            </a:lvl3pPr>
            <a:lvl4pPr marL="1742343" indent="0">
              <a:buNone/>
              <a:defRPr sz="2500"/>
            </a:lvl4pPr>
            <a:lvl5pPr marL="2323125" indent="0">
              <a:buNone/>
              <a:defRPr sz="2500"/>
            </a:lvl5pPr>
            <a:lvl6pPr marL="2903906" indent="0">
              <a:buNone/>
              <a:defRPr sz="2500"/>
            </a:lvl6pPr>
            <a:lvl7pPr marL="3484687" indent="0">
              <a:buNone/>
              <a:defRPr sz="2500"/>
            </a:lvl7pPr>
            <a:lvl8pPr marL="4065468" indent="0">
              <a:buNone/>
              <a:defRPr sz="2500"/>
            </a:lvl8pPr>
            <a:lvl9pPr marL="4646249" indent="0">
              <a:buNone/>
              <a:defRPr sz="2500"/>
            </a:lvl9pPr>
          </a:lstStyle>
          <a:p>
            <a:pPr lvl="0"/>
            <a:r>
              <a:rPr lang="en-GB" noProof="0"/>
              <a:t>Click icon to add picture</a:t>
            </a:r>
            <a:endParaRPr lang="is-I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0588" y="5725161"/>
            <a:ext cx="7807643" cy="858519"/>
          </a:xfrm>
        </p:spPr>
        <p:txBody>
          <a:bodyPr/>
          <a:lstStyle>
            <a:lvl1pPr marL="0" indent="0">
              <a:buNone/>
              <a:defRPr sz="1800"/>
            </a:lvl1pPr>
            <a:lvl2pPr marL="580781" indent="0">
              <a:buNone/>
              <a:defRPr sz="1500"/>
            </a:lvl2pPr>
            <a:lvl3pPr marL="1161562" indent="0">
              <a:buNone/>
              <a:defRPr sz="1300"/>
            </a:lvl3pPr>
            <a:lvl4pPr marL="1742343" indent="0">
              <a:buNone/>
              <a:defRPr sz="1100"/>
            </a:lvl4pPr>
            <a:lvl5pPr marL="2323125" indent="0">
              <a:buNone/>
              <a:defRPr sz="1100"/>
            </a:lvl5pPr>
            <a:lvl6pPr marL="2903906" indent="0">
              <a:buNone/>
              <a:defRPr sz="1100"/>
            </a:lvl6pPr>
            <a:lvl7pPr marL="3484687" indent="0">
              <a:buNone/>
              <a:defRPr sz="1100"/>
            </a:lvl7pPr>
            <a:lvl8pPr marL="4065468" indent="0">
              <a:buNone/>
              <a:defRPr sz="1100"/>
            </a:lvl8pPr>
            <a:lvl9pPr marL="4646249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786AA9-7A7E-F54C-9127-5367D1FD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B205D2-8645-A347-9165-67D70E370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006FF8-4264-1F4A-8E2B-33E38CBA4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A4BCA-A74C-F844-8928-844C1965480F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6955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5298DE4-2F3E-A743-B57B-69A2726168A9}"/>
              </a:ext>
            </a:extLst>
          </p:cNvPr>
          <p:cNvSpPr/>
          <p:nvPr userDrawn="1"/>
        </p:nvSpPr>
        <p:spPr>
          <a:xfrm>
            <a:off x="0" y="-55143"/>
            <a:ext cx="13012738" cy="836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4617A23-45CE-EF4B-93CC-2FB040704C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1014413"/>
            <a:ext cx="11710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156" tIns="58078" rIns="116156" bIns="580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s-IS"/>
              <a:t>Click to edit Master title style</a:t>
            </a:r>
            <a:endParaRPr lang="en-US" altLang="is-I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FA14942-CB73-3D42-825C-8A861D7A64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50875" y="2371725"/>
            <a:ext cx="11710988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156" tIns="58078" rIns="116156" bIns="580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s-IS"/>
              <a:t>Click to edit Master text styles</a:t>
            </a:r>
          </a:p>
          <a:p>
            <a:pPr lvl="1"/>
            <a:r>
              <a:rPr lang="en-GB" altLang="is-IS"/>
              <a:t>Second level</a:t>
            </a:r>
          </a:p>
          <a:p>
            <a:pPr lvl="2"/>
            <a:r>
              <a:rPr lang="en-GB" altLang="is-IS"/>
              <a:t>Third level</a:t>
            </a:r>
          </a:p>
          <a:p>
            <a:pPr lvl="3"/>
            <a:r>
              <a:rPr lang="en-GB" altLang="is-IS"/>
              <a:t>Fourth level</a:t>
            </a:r>
          </a:p>
          <a:p>
            <a:pPr lvl="4"/>
            <a:r>
              <a:rPr lang="en-GB" altLang="is-IS"/>
              <a:t>Fifth level</a:t>
            </a:r>
            <a:endParaRPr lang="en-US" altLang="is-I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D9E0B5-C028-7345-9A62-81AFC643E3D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98538"/>
            <a:ext cx="2804318" cy="384214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3D88ED0-65C7-4148-80DC-AD6CD7A28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is-I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E2AD1ED-A729-A94B-A4CD-A4E889A16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579742C-8830-384E-B0E5-7B0017CE3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7A568DC-191C-4140-84F7-5FA2B231388A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580781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1161562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742343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2323125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434975" indent="-43497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1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942975" indent="-361950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450975" indent="-28892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2032000" indent="-28892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613025" indent="-28892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5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3194296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6pPr>
      <a:lvl7pPr marL="3775078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7pPr>
      <a:lvl8pPr marL="4355859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8pPr>
      <a:lvl9pPr marL="4936640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0781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1562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343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3125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03906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687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65468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46249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4D70-0E26-BA49-A7B9-E8261EF1C1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S" dirty="0"/>
              <a:t>6. </a:t>
            </a:r>
            <a:r>
              <a:rPr lang="en-GB" dirty="0"/>
              <a:t>L</a:t>
            </a:r>
            <a:r>
              <a:rPr lang="en-IS" dirty="0"/>
              <a:t>ota</a:t>
            </a:r>
            <a:br>
              <a:rPr lang="en-IS" dirty="0"/>
            </a:br>
            <a:r>
              <a:rPr lang="en-IS" dirty="0"/>
              <a:t>Íslenskutímar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462B2-A787-584D-896E-3B9529204D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S" dirty="0"/>
              <a:t>Sagnorð</a:t>
            </a:r>
          </a:p>
          <a:p>
            <a:r>
              <a:rPr lang="en-IS" dirty="0"/>
              <a:t>NÚTÍÐ</a:t>
            </a:r>
          </a:p>
        </p:txBody>
      </p:sp>
    </p:spTree>
    <p:extLst>
      <p:ext uri="{BB962C8B-B14F-4D97-AF65-F5344CB8AC3E}">
        <p14:creationId xmlns:p14="http://schemas.microsoft.com/office/powerpoint/2010/main" val="2856835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2724A-7BF6-32DB-3D65-93A4E4104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Regla 2 (</a:t>
            </a:r>
            <a:r>
              <a:rPr lang="en-GB" dirty="0" err="1"/>
              <a:t>i</a:t>
            </a:r>
            <a:r>
              <a:rPr lang="en-GB" dirty="0"/>
              <a:t> – </a:t>
            </a:r>
            <a:r>
              <a:rPr lang="en-GB" dirty="0" err="1"/>
              <a:t>ir</a:t>
            </a:r>
            <a:r>
              <a:rPr lang="en-GB" dirty="0"/>
              <a:t>)</a:t>
            </a:r>
            <a:endParaRPr lang="en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EB8BF-7907-35BB-BEA1-C6024CFD0A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IS" dirty="0"/>
              <a:t>rosi		geri</a:t>
            </a:r>
          </a:p>
          <a:p>
            <a:r>
              <a:rPr lang="en-GB" dirty="0"/>
              <a:t>b</a:t>
            </a:r>
            <a:r>
              <a:rPr lang="en-IS" dirty="0"/>
              <a:t>rosir		gerir</a:t>
            </a:r>
          </a:p>
          <a:p>
            <a:r>
              <a:rPr lang="en-GB" dirty="0"/>
              <a:t>b</a:t>
            </a:r>
            <a:r>
              <a:rPr lang="en-IS" dirty="0"/>
              <a:t>rosir		gerir</a:t>
            </a:r>
          </a:p>
          <a:p>
            <a:r>
              <a:rPr lang="en-GB" dirty="0"/>
              <a:t>b</a:t>
            </a:r>
            <a:r>
              <a:rPr lang="en-IS" dirty="0"/>
              <a:t>rosum	gerum</a:t>
            </a:r>
          </a:p>
          <a:p>
            <a:r>
              <a:rPr lang="en-GB" dirty="0"/>
              <a:t>b</a:t>
            </a:r>
            <a:r>
              <a:rPr lang="en-IS" dirty="0"/>
              <a:t>rosið		gerið</a:t>
            </a:r>
          </a:p>
          <a:p>
            <a:r>
              <a:rPr lang="en-GB" dirty="0"/>
              <a:t>b</a:t>
            </a:r>
            <a:r>
              <a:rPr lang="en-IS" dirty="0"/>
              <a:t>rosa		gera</a:t>
            </a:r>
          </a:p>
          <a:p>
            <a:endParaRPr lang="en-I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5B4CD-1B80-E3AD-A7BC-B15237B438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IS" dirty="0"/>
              <a:t>egi</a:t>
            </a:r>
          </a:p>
          <a:p>
            <a:r>
              <a:rPr lang="en-GB" dirty="0"/>
              <a:t>s</a:t>
            </a:r>
            <a:r>
              <a:rPr lang="en-IS" dirty="0"/>
              <a:t>egir</a:t>
            </a:r>
          </a:p>
          <a:p>
            <a:r>
              <a:rPr lang="en-GB" dirty="0"/>
              <a:t>s</a:t>
            </a:r>
            <a:r>
              <a:rPr lang="en-IS" dirty="0"/>
              <a:t>egir</a:t>
            </a:r>
          </a:p>
          <a:p>
            <a:r>
              <a:rPr lang="en-GB" dirty="0"/>
              <a:t>s</a:t>
            </a:r>
            <a:r>
              <a:rPr lang="en-IS" dirty="0"/>
              <a:t>egjum</a:t>
            </a:r>
          </a:p>
          <a:p>
            <a:r>
              <a:rPr lang="en-GB" dirty="0"/>
              <a:t>s</a:t>
            </a:r>
            <a:r>
              <a:rPr lang="en-IS" dirty="0"/>
              <a:t>egið</a:t>
            </a:r>
          </a:p>
          <a:p>
            <a:r>
              <a:rPr lang="en-GB" dirty="0"/>
              <a:t>s</a:t>
            </a:r>
            <a:r>
              <a:rPr lang="en-IS" dirty="0"/>
              <a:t>egja</a:t>
            </a: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208165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F0478-0B01-FAA9-AB15-749427C28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Regla 3 </a:t>
            </a:r>
            <a:endParaRPr lang="en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3E50F-B9EA-ED51-D8AD-9F42584C0F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IS" dirty="0"/>
              <a:t>íð			býð	</a:t>
            </a:r>
          </a:p>
          <a:p>
            <a:r>
              <a:rPr lang="en-GB" dirty="0"/>
              <a:t>b</a:t>
            </a:r>
            <a:r>
              <a:rPr lang="en-IS" dirty="0"/>
              <a:t>íður		býður</a:t>
            </a:r>
          </a:p>
          <a:p>
            <a:r>
              <a:rPr lang="en-GB" dirty="0"/>
              <a:t>b</a:t>
            </a:r>
            <a:r>
              <a:rPr lang="en-IS" dirty="0"/>
              <a:t>íður		býður</a:t>
            </a:r>
          </a:p>
          <a:p>
            <a:r>
              <a:rPr lang="en-GB" dirty="0"/>
              <a:t>b</a:t>
            </a:r>
            <a:r>
              <a:rPr lang="en-IS" dirty="0"/>
              <a:t>íðum		bjóðum</a:t>
            </a:r>
          </a:p>
          <a:p>
            <a:r>
              <a:rPr lang="en-GB" dirty="0"/>
              <a:t>b</a:t>
            </a:r>
            <a:r>
              <a:rPr lang="en-IS" dirty="0"/>
              <a:t>íðið		bjóðið</a:t>
            </a:r>
          </a:p>
          <a:p>
            <a:r>
              <a:rPr lang="en-GB" dirty="0"/>
              <a:t>b</a:t>
            </a:r>
            <a:r>
              <a:rPr lang="en-IS" dirty="0"/>
              <a:t>íða		bjóða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FF01D-52A3-0D15-D4A0-6EADFE062F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h</a:t>
            </a:r>
            <a:r>
              <a:rPr lang="en-IS" dirty="0"/>
              <a:t>ef</a:t>
            </a:r>
          </a:p>
          <a:p>
            <a:r>
              <a:rPr lang="en-GB" dirty="0"/>
              <a:t>h</a:t>
            </a:r>
            <a:r>
              <a:rPr lang="en-IS" dirty="0"/>
              <a:t>efur</a:t>
            </a:r>
          </a:p>
          <a:p>
            <a:r>
              <a:rPr lang="en-GB" dirty="0"/>
              <a:t>h</a:t>
            </a:r>
            <a:r>
              <a:rPr lang="en-IS" dirty="0"/>
              <a:t>efur</a:t>
            </a:r>
          </a:p>
          <a:p>
            <a:r>
              <a:rPr lang="en-GB" dirty="0"/>
              <a:t>h</a:t>
            </a:r>
            <a:r>
              <a:rPr lang="en-IS" dirty="0"/>
              <a:t>öfum</a:t>
            </a:r>
          </a:p>
          <a:p>
            <a:r>
              <a:rPr lang="en-GB" dirty="0"/>
              <a:t>h</a:t>
            </a:r>
            <a:r>
              <a:rPr lang="en-IS" dirty="0"/>
              <a:t>afið</a:t>
            </a:r>
          </a:p>
          <a:p>
            <a:r>
              <a:rPr lang="en-GB" dirty="0"/>
              <a:t>h</a:t>
            </a:r>
            <a:r>
              <a:rPr lang="en-IS" dirty="0"/>
              <a:t>afa</a:t>
            </a: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878957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C1C1D-C286-DE2A-45AA-C87D7A383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H</a:t>
            </a:r>
            <a:r>
              <a:rPr lang="en-GB" dirty="0"/>
              <a:t>v</a:t>
            </a:r>
            <a:r>
              <a:rPr lang="en-IS" dirty="0"/>
              <a:t>að regla?</a:t>
            </a:r>
            <a:br>
              <a:rPr lang="en-IS" dirty="0"/>
            </a:br>
            <a:r>
              <a:rPr lang="en-IS" dirty="0"/>
              <a:t>þurfa, ætla, verða</a:t>
            </a:r>
          </a:p>
        </p:txBody>
      </p:sp>
      <p:pic>
        <p:nvPicPr>
          <p:cNvPr id="6" name="Content Placeholder 5" descr="A screenshot of a text&#10;&#10;Description automatically generated">
            <a:extLst>
              <a:ext uri="{FF2B5EF4-FFF2-40B4-BE49-F238E27FC236}">
                <a16:creationId xmlns:a16="http://schemas.microsoft.com/office/drawing/2014/main" id="{73E4DC13-D7D1-8A03-3C4D-7AD866D627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2984231"/>
            <a:ext cx="5746750" cy="2865975"/>
          </a:xfrm>
        </p:spPr>
      </p:pic>
      <p:pic>
        <p:nvPicPr>
          <p:cNvPr id="7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5760E9E6-B8FE-C7C1-6D6A-CEAEBCBD6A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" y="3136494"/>
            <a:ext cx="5746750" cy="2561450"/>
          </a:xfrm>
        </p:spPr>
      </p:pic>
    </p:spTree>
    <p:extLst>
      <p:ext uri="{BB962C8B-B14F-4D97-AF65-F5344CB8AC3E}">
        <p14:creationId xmlns:p14="http://schemas.microsoft.com/office/powerpoint/2010/main" val="1502199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8F8E6-70EE-A906-0899-733F76D8B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497359"/>
            <a:ext cx="11710988" cy="736253"/>
          </a:xfrm>
        </p:spPr>
        <p:txBody>
          <a:bodyPr/>
          <a:lstStyle/>
          <a:p>
            <a:r>
              <a:rPr lang="en-IS" dirty="0"/>
              <a:t>Hvaða regla?</a:t>
            </a:r>
            <a:br>
              <a:rPr lang="en-IS" dirty="0"/>
            </a:br>
            <a:r>
              <a:rPr lang="en-IS" dirty="0"/>
              <a:t>eiga, mega, vilja, skulu</a:t>
            </a:r>
            <a:br>
              <a:rPr lang="en-IS" dirty="0"/>
            </a:br>
            <a:endParaRPr lang="en-IS" dirty="0"/>
          </a:p>
        </p:txBody>
      </p:sp>
      <p:pic>
        <p:nvPicPr>
          <p:cNvPr id="6" name="Content Placeholder 5" descr="A screenshot of a text message&#10;&#10;Description automatically generated">
            <a:extLst>
              <a:ext uri="{FF2B5EF4-FFF2-40B4-BE49-F238E27FC236}">
                <a16:creationId xmlns:a16="http://schemas.microsoft.com/office/drawing/2014/main" id="{EA3C38F6-994D-DDE0-186E-AAB88F3226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2681887"/>
            <a:ext cx="5746750" cy="3470663"/>
          </a:xfrm>
        </p:spPr>
      </p:pic>
      <p:pic>
        <p:nvPicPr>
          <p:cNvPr id="7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B6EF8426-EE98-6DB8-E7B7-1669AB5DDF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" y="3136494"/>
            <a:ext cx="5746750" cy="2561450"/>
          </a:xfrm>
        </p:spPr>
      </p:pic>
    </p:spTree>
    <p:extLst>
      <p:ext uri="{BB962C8B-B14F-4D97-AF65-F5344CB8AC3E}">
        <p14:creationId xmlns:p14="http://schemas.microsoft.com/office/powerpoint/2010/main" val="355048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9B88-5087-FB1B-0AE5-911032178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Búið til setningar</a:t>
            </a:r>
            <a:br>
              <a:rPr lang="en-IS" dirty="0"/>
            </a:br>
            <a:r>
              <a:rPr lang="en-IS" dirty="0"/>
              <a:t>þurfa, ætla, verða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868334-2FEC-DBED-C939-7D2A96756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577480"/>
            <a:ext cx="11710988" cy="3956670"/>
          </a:xfrm>
        </p:spPr>
        <p:txBody>
          <a:bodyPr/>
          <a:lstStyle/>
          <a:p>
            <a:r>
              <a:rPr lang="en-IS" sz="2800" dirty="0"/>
              <a:t>Ég ætla að skila vagninum</a:t>
            </a:r>
          </a:p>
          <a:p>
            <a:r>
              <a:rPr lang="en-GB" sz="2800" dirty="0" err="1"/>
              <a:t>É</a:t>
            </a:r>
            <a:r>
              <a:rPr lang="en-IS" sz="2800" dirty="0"/>
              <a:t>g ætla að kenna krökkunum stafina</a:t>
            </a:r>
          </a:p>
          <a:p>
            <a:r>
              <a:rPr lang="en-IS" sz="2800" dirty="0"/>
              <a:t>Ég þarf að lesa bók með krökkunum</a:t>
            </a:r>
          </a:p>
          <a:p>
            <a:r>
              <a:rPr lang="en-IS" sz="2800" dirty="0"/>
              <a:t>Ég þarf að vakna á hverjum degi til að fara í vinnuna</a:t>
            </a:r>
          </a:p>
          <a:p>
            <a:r>
              <a:rPr lang="en-IS" sz="2800" dirty="0"/>
              <a:t>Ég ætla að fara með barnið í göngutúr</a:t>
            </a:r>
          </a:p>
          <a:p>
            <a:r>
              <a:rPr lang="en-IS" sz="2800" dirty="0"/>
              <a:t>Ég verð að læra betri íslensku</a:t>
            </a:r>
          </a:p>
          <a:p>
            <a:r>
              <a:rPr lang="en-IS" sz="2800" dirty="0"/>
              <a:t>Þú verður að vera rólegur hér</a:t>
            </a:r>
          </a:p>
          <a:p>
            <a:r>
              <a:rPr lang="en-IS" sz="2800" dirty="0"/>
              <a:t>Ég ætla í bíó í dag</a:t>
            </a: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367649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6FBE3-BF6A-8E94-EB91-62CCA55F4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Búið til setningar</a:t>
            </a:r>
            <a:br>
              <a:rPr lang="en-IS" dirty="0"/>
            </a:br>
            <a:r>
              <a:rPr lang="en-IS" dirty="0"/>
              <a:t>eiga, mega, vilja, skulu</a:t>
            </a:r>
            <a:br>
              <a:rPr lang="en-IS" dirty="0"/>
            </a:br>
            <a:endParaRPr lang="en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2B97D-1E23-603E-FEDB-69E66154EB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S" sz="2800" dirty="0"/>
              <a:t>Má ég segja þér eitt</a:t>
            </a:r>
          </a:p>
          <a:p>
            <a:r>
              <a:rPr lang="en-IS" sz="2800" dirty="0"/>
              <a:t>Má ég fá</a:t>
            </a:r>
          </a:p>
          <a:p>
            <a:r>
              <a:rPr lang="en-GB" sz="2800" dirty="0"/>
              <a:t>V</a:t>
            </a:r>
            <a:r>
              <a:rPr lang="en-IS" sz="2800" dirty="0"/>
              <a:t>iljið þið borða núna</a:t>
            </a:r>
          </a:p>
          <a:p>
            <a:r>
              <a:rPr lang="en-GB" sz="2800" dirty="0"/>
              <a:t>V</a:t>
            </a:r>
            <a:r>
              <a:rPr lang="en-IS" sz="2800" dirty="0"/>
              <a:t>iltu koma með mér</a:t>
            </a:r>
          </a:p>
          <a:p>
            <a:r>
              <a:rPr lang="en-IS" sz="2800" dirty="0"/>
              <a:t>Hann vill teikna</a:t>
            </a:r>
          </a:p>
          <a:p>
            <a:r>
              <a:rPr lang="en-IS" sz="2800" dirty="0"/>
              <a:t>Ég á bíl</a:t>
            </a:r>
          </a:p>
          <a:p>
            <a:r>
              <a:rPr lang="en-IS" sz="2800" dirty="0"/>
              <a:t>Átt þú þessa sokka</a:t>
            </a:r>
          </a:p>
          <a:p>
            <a:r>
              <a:rPr lang="en-GB" sz="2800" dirty="0"/>
              <a:t>V</a:t>
            </a:r>
            <a:r>
              <a:rPr lang="en-IS" sz="2800" dirty="0"/>
              <a:t>ið skulum ganga frá saman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FC57EF-27DB-BD52-68F7-631F8D7AED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S" dirty="0"/>
              <a:t>Við skulum flýta okkur</a:t>
            </a:r>
          </a:p>
          <a:p>
            <a:r>
              <a:rPr lang="en-IS" dirty="0"/>
              <a:t>Þú skalt vera góður</a:t>
            </a:r>
          </a:p>
        </p:txBody>
      </p:sp>
    </p:spTree>
    <p:extLst>
      <p:ext uri="{BB962C8B-B14F-4D97-AF65-F5344CB8AC3E}">
        <p14:creationId xmlns:p14="http://schemas.microsoft.com/office/powerpoint/2010/main" val="3748152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801353-E803-EA42-4702-98E9AD26C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</a:t>
            </a:r>
            <a:r>
              <a:rPr lang="en-IS" dirty="0"/>
              <a:t>æra, vinna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D6A833-1543-231E-EA6E-F30FE586A3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6AD355-C655-A220-F174-7E6B8C2971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917926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1A6B-5181-2B4A-A4AD-33CD7CD3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Sagnorðareglur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681E3803-3B65-D094-60BE-7D77F4E0E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058" y="2371725"/>
            <a:ext cx="9338621" cy="4162425"/>
          </a:xfrm>
        </p:spPr>
      </p:pic>
    </p:spTree>
    <p:extLst>
      <p:ext uri="{BB962C8B-B14F-4D97-AF65-F5344CB8AC3E}">
        <p14:creationId xmlns:p14="http://schemas.microsoft.com/office/powerpoint/2010/main" val="59262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983D6A6C-F808-E741-F216-E53238AF305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73" y="849288"/>
            <a:ext cx="5832648" cy="6465912"/>
          </a:xfrm>
        </p:spPr>
      </p:pic>
    </p:spTree>
    <p:extLst>
      <p:ext uri="{BB962C8B-B14F-4D97-AF65-F5344CB8AC3E}">
        <p14:creationId xmlns:p14="http://schemas.microsoft.com/office/powerpoint/2010/main" val="3854921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DC209-D72B-10DD-9063-FDA5CCC2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sz="4400" dirty="0"/>
              <a:t>Búið til setningar með sagnorðum í nútíð</a:t>
            </a:r>
            <a:br>
              <a:rPr lang="en-IS" sz="4400" dirty="0"/>
            </a:br>
            <a:r>
              <a:rPr lang="en-IS" sz="4400" dirty="0"/>
              <a:t>fara - lesa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F1E12-91ED-EDB7-C06A-7A4CFD35C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S" sz="2000" dirty="0"/>
              <a:t>Ég fer eftir vinnuna</a:t>
            </a:r>
          </a:p>
          <a:p>
            <a:r>
              <a:rPr lang="en-IS" sz="2000" dirty="0"/>
              <a:t>Ég les bók með krökkunum/börnunum</a:t>
            </a:r>
          </a:p>
          <a:p>
            <a:r>
              <a:rPr lang="en-IS" sz="2000" dirty="0"/>
              <a:t>Klukkan 10 fer ég að sofa</a:t>
            </a:r>
          </a:p>
          <a:p>
            <a:r>
              <a:rPr lang="en-IS" sz="2000" dirty="0"/>
              <a:t>Ég fer á kaffihús eftir vinnu</a:t>
            </a:r>
          </a:p>
          <a:p>
            <a:r>
              <a:rPr lang="en-IS" sz="2000" dirty="0"/>
              <a:t>Við förum í vettvangsferð í dag</a:t>
            </a:r>
          </a:p>
          <a:p>
            <a:r>
              <a:rPr lang="en-IS" sz="2000" dirty="0"/>
              <a:t>Ég fer í göngutúr á kvöldin</a:t>
            </a:r>
          </a:p>
          <a:p>
            <a:r>
              <a:rPr lang="en-IS" sz="2000" dirty="0"/>
              <a:t>Ég les dagblaðið í dag</a:t>
            </a:r>
          </a:p>
          <a:p>
            <a:r>
              <a:rPr lang="en-IS" sz="2000" dirty="0"/>
              <a:t>Ég les fyrir ykkur</a:t>
            </a:r>
          </a:p>
          <a:p>
            <a:r>
              <a:rPr lang="en-IS" sz="2000" dirty="0"/>
              <a:t>Ég les á tölvuna mína (Ég les í tölvinnu minni)</a:t>
            </a:r>
          </a:p>
          <a:p>
            <a:endParaRPr lang="en-IS" sz="2000" dirty="0"/>
          </a:p>
        </p:txBody>
      </p:sp>
    </p:spTree>
    <p:extLst>
      <p:ext uri="{BB962C8B-B14F-4D97-AF65-F5344CB8AC3E}">
        <p14:creationId xmlns:p14="http://schemas.microsoft.com/office/powerpoint/2010/main" val="97587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95769-6ACF-C569-BC4B-B4400B101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Hvað er fólkið að gera?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A992E372-FF6B-CF3D-79DD-7755639CE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42" y="2371725"/>
            <a:ext cx="4473053" cy="4162425"/>
          </a:xfrm>
        </p:spPr>
      </p:pic>
    </p:spTree>
    <p:extLst>
      <p:ext uri="{BB962C8B-B14F-4D97-AF65-F5344CB8AC3E}">
        <p14:creationId xmlns:p14="http://schemas.microsoft.com/office/powerpoint/2010/main" val="3978658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3140FB8-894C-1059-CF53-2C101669B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69" y="1569368"/>
            <a:ext cx="1101722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0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54F63-78C3-5C95-A91D-8E6AD0950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Þ</a:t>
            </a:r>
            <a:r>
              <a:rPr lang="en-IS" dirty="0"/>
              <a:t>rír íslenskutímar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AAB3D-0682-7D71-92BB-23E9299EE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S" dirty="0"/>
              <a:t>18. mars – Sagnorð – nútíð</a:t>
            </a:r>
          </a:p>
          <a:p>
            <a:r>
              <a:rPr lang="en-IS" dirty="0"/>
              <a:t>23. apríl – Sagnorð – </a:t>
            </a:r>
            <a:r>
              <a:rPr lang="en-IS" sz="5400" b="1" dirty="0">
                <a:solidFill>
                  <a:srgbClr val="FF0000"/>
                </a:solidFill>
              </a:rPr>
              <a:t>þátíð</a:t>
            </a:r>
          </a:p>
          <a:p>
            <a:r>
              <a:rPr lang="en-IS" dirty="0"/>
              <a:t>20. maí – Upprifjun í málfræði (mentor/30 mínútur)</a:t>
            </a:r>
          </a:p>
        </p:txBody>
      </p:sp>
    </p:spTree>
    <p:extLst>
      <p:ext uri="{BB962C8B-B14F-4D97-AF65-F5344CB8AC3E}">
        <p14:creationId xmlns:p14="http://schemas.microsoft.com/office/powerpoint/2010/main" val="2699004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4477D-BEC3-AAAB-1629-04B4A7B93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Markmið á vorönn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81696-3C0F-0179-ED19-D544178E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158569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BCA2B-997B-73FB-841E-B474036BF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Lesið þið tölvupóstinn???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0AFCC-5DC4-5D0C-C738-650F5B85B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31479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75037-DA8F-E9E2-2E61-75F3AB462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Skref 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7492C-38D2-5DE9-E63C-3D8B47464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S" dirty="0"/>
              <a:t>Tala við samstarfsfólk um lotuna</a:t>
            </a:r>
          </a:p>
          <a:p>
            <a:r>
              <a:rPr lang="en-IS" dirty="0"/>
              <a:t>Segja frá efninu í lotunni</a:t>
            </a:r>
          </a:p>
          <a:p>
            <a:r>
              <a:rPr lang="en-IS" dirty="0"/>
              <a:t>Hvað finnst ykkur skemmtilegt, áhugavert í lotunni?</a:t>
            </a:r>
          </a:p>
          <a:p>
            <a:r>
              <a:rPr lang="en-IS" dirty="0"/>
              <a:t>Sammála/ósammála???</a:t>
            </a:r>
          </a:p>
        </p:txBody>
      </p:sp>
    </p:spTree>
    <p:extLst>
      <p:ext uri="{BB962C8B-B14F-4D97-AF65-F5344CB8AC3E}">
        <p14:creationId xmlns:p14="http://schemas.microsoft.com/office/powerpoint/2010/main" val="3037637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4BBC4-C9CF-4952-AFB5-B7CB31DC8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37" y="561256"/>
            <a:ext cx="11711464" cy="1667584"/>
          </a:xfrm>
        </p:spPr>
        <p:txBody>
          <a:bodyPr/>
          <a:lstStyle/>
          <a:p>
            <a:r>
              <a:rPr lang="en-IS" dirty="0"/>
              <a:t>Sagnorð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9F8627-AF6A-E91C-17DD-C39FFA39F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637" y="1919600"/>
            <a:ext cx="5749552" cy="682413"/>
          </a:xfrm>
        </p:spPr>
        <p:txBody>
          <a:bodyPr/>
          <a:lstStyle/>
          <a:p>
            <a:r>
              <a:rPr lang="en-IS" dirty="0"/>
              <a:t>Nafnháttur (infinitive)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AEEC1-CBD7-6F26-4D58-D9763E6B1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67" y="2671936"/>
            <a:ext cx="5749552" cy="3591354"/>
          </a:xfrm>
        </p:spPr>
        <p:txBody>
          <a:bodyPr/>
          <a:lstStyle/>
          <a:p>
            <a:r>
              <a:rPr lang="en-GB" sz="4400" dirty="0"/>
              <a:t>a</a:t>
            </a:r>
            <a:r>
              <a:rPr lang="en-IS" sz="4400" dirty="0"/>
              <a:t>ð borð</a:t>
            </a:r>
            <a:r>
              <a:rPr lang="en-IS" sz="4400" u="sng" dirty="0">
                <a:solidFill>
                  <a:srgbClr val="FF0000"/>
                </a:solidFill>
              </a:rPr>
              <a:t>a</a:t>
            </a:r>
          </a:p>
          <a:p>
            <a:pPr marL="0" indent="0">
              <a:buNone/>
            </a:pPr>
            <a:r>
              <a:rPr lang="en-GB" sz="4000" dirty="0" err="1"/>
              <a:t>É</a:t>
            </a:r>
            <a:r>
              <a:rPr lang="en-IS" sz="4000" dirty="0"/>
              <a:t>g er að borð</a:t>
            </a:r>
            <a:r>
              <a:rPr lang="en-IS" sz="4000" dirty="0">
                <a:solidFill>
                  <a:srgbClr val="FF0000"/>
                </a:solidFill>
              </a:rPr>
              <a:t>a</a:t>
            </a:r>
            <a:r>
              <a:rPr lang="en-IS" sz="4000" dirty="0"/>
              <a:t> fisk</a:t>
            </a:r>
          </a:p>
          <a:p>
            <a:pPr marL="0" indent="0">
              <a:buNone/>
            </a:pPr>
            <a:r>
              <a:rPr lang="en-IS" sz="4000" dirty="0"/>
              <a:t>Þú ert að borð</a:t>
            </a:r>
            <a:r>
              <a:rPr lang="en-IS" sz="4000" dirty="0">
                <a:solidFill>
                  <a:srgbClr val="FF0000"/>
                </a:solidFill>
              </a:rPr>
              <a:t>a</a:t>
            </a:r>
            <a:r>
              <a:rPr lang="en-IS" sz="4000" dirty="0"/>
              <a:t> fisk</a:t>
            </a:r>
          </a:p>
          <a:p>
            <a:pPr marL="0" indent="0">
              <a:buNone/>
            </a:pPr>
            <a:r>
              <a:rPr lang="en-IS" sz="4000" dirty="0"/>
              <a:t>Hann er að borð</a:t>
            </a:r>
            <a:r>
              <a:rPr lang="en-IS" sz="4000" dirty="0">
                <a:solidFill>
                  <a:srgbClr val="FF0000"/>
                </a:solidFill>
              </a:rPr>
              <a:t>a</a:t>
            </a:r>
            <a:r>
              <a:rPr lang="en-IS" sz="4000" dirty="0"/>
              <a:t> fisk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623B4E-B23A-00D1-7E1B-4C58DEE12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9261" y="1903616"/>
            <a:ext cx="5751811" cy="682413"/>
          </a:xfrm>
        </p:spPr>
        <p:txBody>
          <a:bodyPr/>
          <a:lstStyle/>
          <a:p>
            <a:r>
              <a:rPr lang="en-IS" dirty="0"/>
              <a:t>Nútíð (present tense)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E9C171-C349-9F16-9D3B-4971C6CCF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291" y="2671936"/>
            <a:ext cx="5751811" cy="3252875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 err="1"/>
              <a:t>Borð</a:t>
            </a:r>
            <a:r>
              <a:rPr lang="en-GB" sz="4000" dirty="0" err="1">
                <a:solidFill>
                  <a:srgbClr val="FF0000"/>
                </a:solidFill>
              </a:rPr>
              <a:t>a</a:t>
            </a:r>
            <a:r>
              <a:rPr lang="en-GB" sz="4000" dirty="0"/>
              <a:t>, </a:t>
            </a:r>
            <a:r>
              <a:rPr lang="en-GB" sz="4000" dirty="0" err="1"/>
              <a:t>borð</a:t>
            </a:r>
            <a:r>
              <a:rPr lang="en-GB" sz="4000" dirty="0" err="1">
                <a:solidFill>
                  <a:srgbClr val="FF0000"/>
                </a:solidFill>
              </a:rPr>
              <a:t>ar</a:t>
            </a:r>
            <a:r>
              <a:rPr lang="en-GB" sz="4000" dirty="0"/>
              <a:t>, </a:t>
            </a:r>
            <a:r>
              <a:rPr lang="en-GB" sz="4000" dirty="0" err="1"/>
              <a:t>borð</a:t>
            </a:r>
            <a:r>
              <a:rPr lang="en-GB" sz="4000" dirty="0" err="1">
                <a:solidFill>
                  <a:srgbClr val="FF0000"/>
                </a:solidFill>
              </a:rPr>
              <a:t>ar</a:t>
            </a:r>
            <a:endParaRPr lang="en-GB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4000" dirty="0" err="1"/>
              <a:t>É</a:t>
            </a:r>
            <a:r>
              <a:rPr lang="en-IS" sz="4000" dirty="0"/>
              <a:t>g borð</a:t>
            </a:r>
            <a:r>
              <a:rPr lang="en-IS" sz="4000" dirty="0">
                <a:solidFill>
                  <a:srgbClr val="FF0000"/>
                </a:solidFill>
              </a:rPr>
              <a:t>a </a:t>
            </a:r>
            <a:r>
              <a:rPr lang="en-IS" sz="4000" dirty="0"/>
              <a:t>fisk</a:t>
            </a:r>
          </a:p>
          <a:p>
            <a:pPr marL="0" indent="0">
              <a:buNone/>
            </a:pPr>
            <a:r>
              <a:rPr lang="en-GB" sz="4000" dirty="0" err="1"/>
              <a:t>Þ</a:t>
            </a:r>
            <a:r>
              <a:rPr lang="en-IS" sz="4000" dirty="0"/>
              <a:t>ú borð</a:t>
            </a:r>
            <a:r>
              <a:rPr lang="en-IS" sz="4000" dirty="0">
                <a:solidFill>
                  <a:srgbClr val="FF0000"/>
                </a:solidFill>
              </a:rPr>
              <a:t>ar </a:t>
            </a:r>
            <a:r>
              <a:rPr lang="en-IS" sz="4000" dirty="0"/>
              <a:t>fisk</a:t>
            </a:r>
          </a:p>
          <a:p>
            <a:pPr marL="0" indent="0">
              <a:buNone/>
            </a:pPr>
            <a:r>
              <a:rPr lang="en-IS" sz="4000" dirty="0"/>
              <a:t>Hann borð</a:t>
            </a:r>
            <a:r>
              <a:rPr lang="en-IS" sz="4000" dirty="0">
                <a:solidFill>
                  <a:srgbClr val="FF0000"/>
                </a:solidFill>
              </a:rPr>
              <a:t>ar </a:t>
            </a:r>
            <a:r>
              <a:rPr lang="en-IS" sz="4000" dirty="0"/>
              <a:t>fisk</a:t>
            </a:r>
          </a:p>
          <a:p>
            <a:pPr marL="0" indent="0">
              <a:buNone/>
            </a:pP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68953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4BBC4-C9CF-4952-AFB5-B7CB31DC8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37" y="705272"/>
            <a:ext cx="11711464" cy="1160678"/>
          </a:xfrm>
        </p:spPr>
        <p:txBody>
          <a:bodyPr/>
          <a:lstStyle/>
          <a:p>
            <a:r>
              <a:rPr lang="en-IS" dirty="0"/>
              <a:t>Sagnorð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9F8627-AF6A-E91C-17DD-C39FFA39F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636" y="1865950"/>
            <a:ext cx="5749552" cy="720080"/>
          </a:xfrm>
        </p:spPr>
        <p:txBody>
          <a:bodyPr/>
          <a:lstStyle/>
          <a:p>
            <a:r>
              <a:rPr lang="en-IS" dirty="0"/>
              <a:t>Nafnháttur (infinitive)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AEEC1-CBD7-6F26-4D58-D9763E6B1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637" y="2943220"/>
            <a:ext cx="5961914" cy="3591354"/>
          </a:xfrm>
        </p:spPr>
        <p:txBody>
          <a:bodyPr/>
          <a:lstStyle/>
          <a:p>
            <a:r>
              <a:rPr lang="en-GB" sz="3600" dirty="0"/>
              <a:t>a</a:t>
            </a:r>
            <a:r>
              <a:rPr lang="en-IS" sz="3600" dirty="0"/>
              <a:t>ð vinna</a:t>
            </a:r>
            <a:endParaRPr lang="en-IS" sz="3600" u="sng" dirty="0"/>
          </a:p>
          <a:p>
            <a:pPr marL="0" indent="0">
              <a:buNone/>
            </a:pPr>
            <a:r>
              <a:rPr lang="en-GB" sz="3600" dirty="0" err="1"/>
              <a:t>É</a:t>
            </a:r>
            <a:r>
              <a:rPr lang="en-IS" sz="3600" dirty="0"/>
              <a:t>g er að vinna í leikskóla</a:t>
            </a:r>
          </a:p>
          <a:p>
            <a:pPr marL="0" indent="0">
              <a:buNone/>
            </a:pPr>
            <a:r>
              <a:rPr lang="en-IS" sz="3600" dirty="0"/>
              <a:t>Þú ert að vinna í leikskóla</a:t>
            </a:r>
          </a:p>
          <a:p>
            <a:pPr marL="0" indent="0">
              <a:buNone/>
            </a:pPr>
            <a:r>
              <a:rPr lang="en-IS" sz="3600" dirty="0"/>
              <a:t>Hann er að vinna í leikskóla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623B4E-B23A-00D1-7E1B-4C58DEE12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54440" y="1865950"/>
            <a:ext cx="5207661" cy="720080"/>
          </a:xfrm>
        </p:spPr>
        <p:txBody>
          <a:bodyPr/>
          <a:lstStyle/>
          <a:p>
            <a:r>
              <a:rPr lang="en-IS" dirty="0"/>
              <a:t>Nútíð (present tense)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E9C171-C349-9F16-9D3B-4971C6CCF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54440" y="2943220"/>
            <a:ext cx="5207661" cy="3428716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 err="1"/>
              <a:t>Vinn</a:t>
            </a:r>
            <a:r>
              <a:rPr lang="en-GB" sz="3600" dirty="0"/>
              <a:t>, </a:t>
            </a:r>
            <a:r>
              <a:rPr lang="en-GB" sz="3600" dirty="0" err="1"/>
              <a:t>vinnur</a:t>
            </a:r>
            <a:r>
              <a:rPr lang="en-GB" sz="3600" dirty="0"/>
              <a:t>, </a:t>
            </a:r>
            <a:r>
              <a:rPr lang="en-GB" sz="3600" dirty="0" err="1"/>
              <a:t>vinnur</a:t>
            </a:r>
            <a:endParaRPr lang="en-GB" sz="3600" dirty="0"/>
          </a:p>
          <a:p>
            <a:pPr marL="0" indent="0">
              <a:buNone/>
            </a:pPr>
            <a:r>
              <a:rPr lang="en-GB" sz="3600" dirty="0" err="1"/>
              <a:t>É</a:t>
            </a:r>
            <a:r>
              <a:rPr lang="en-IS" sz="3600" dirty="0"/>
              <a:t>g vinn í leikskóla</a:t>
            </a:r>
          </a:p>
          <a:p>
            <a:pPr marL="0" indent="0">
              <a:buNone/>
            </a:pPr>
            <a:r>
              <a:rPr lang="en-GB" sz="3600" dirty="0" err="1"/>
              <a:t>Þ</a:t>
            </a:r>
            <a:r>
              <a:rPr lang="en-IS" sz="3600" dirty="0"/>
              <a:t>ú vinnur í leikskóla</a:t>
            </a:r>
          </a:p>
          <a:p>
            <a:pPr marL="0" indent="0">
              <a:buNone/>
            </a:pPr>
            <a:r>
              <a:rPr lang="en-IS" sz="3600" dirty="0"/>
              <a:t>Hann vinnur í leikskóla</a:t>
            </a:r>
          </a:p>
          <a:p>
            <a:pPr marL="0" indent="0">
              <a:buNone/>
            </a:pP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31597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4BBC4-C9CF-4952-AFB5-B7CB31DC8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Sagnorð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9F8627-AF6A-E91C-17DD-C39FFA39F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636" y="1865950"/>
            <a:ext cx="5749552" cy="720080"/>
          </a:xfrm>
        </p:spPr>
        <p:txBody>
          <a:bodyPr/>
          <a:lstStyle/>
          <a:p>
            <a:r>
              <a:rPr lang="en-IS" dirty="0"/>
              <a:t>Nafnháttur (infinitive)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AEEC1-CBD7-6F26-4D58-D9763E6B1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637" y="2943220"/>
            <a:ext cx="5961914" cy="3591354"/>
          </a:xfrm>
        </p:spPr>
        <p:txBody>
          <a:bodyPr/>
          <a:lstStyle/>
          <a:p>
            <a:r>
              <a:rPr lang="en-GB" sz="4400" dirty="0"/>
              <a:t>a</a:t>
            </a:r>
            <a:r>
              <a:rPr lang="en-IS" sz="4400" dirty="0"/>
              <a:t>ð læra</a:t>
            </a:r>
            <a:endParaRPr lang="en-IS" sz="4400" u="sng" dirty="0"/>
          </a:p>
          <a:p>
            <a:pPr marL="0" indent="0">
              <a:buNone/>
            </a:pPr>
            <a:r>
              <a:rPr lang="en-GB" sz="4000" dirty="0" err="1"/>
              <a:t>É</a:t>
            </a:r>
            <a:r>
              <a:rPr lang="en-IS" sz="4000" dirty="0"/>
              <a:t>g er að læra íslensku</a:t>
            </a:r>
          </a:p>
          <a:p>
            <a:pPr marL="0" indent="0">
              <a:buNone/>
            </a:pPr>
            <a:r>
              <a:rPr lang="en-IS" sz="4000" dirty="0"/>
              <a:t>Þú ert að læra íslensku</a:t>
            </a:r>
          </a:p>
          <a:p>
            <a:pPr marL="0" indent="0">
              <a:buNone/>
            </a:pPr>
            <a:r>
              <a:rPr lang="en-IS" sz="4000" dirty="0"/>
              <a:t>Hann er að læra íslensku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623B4E-B23A-00D1-7E1B-4C58DEE12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54440" y="1865950"/>
            <a:ext cx="5207661" cy="720080"/>
          </a:xfrm>
        </p:spPr>
        <p:txBody>
          <a:bodyPr/>
          <a:lstStyle/>
          <a:p>
            <a:r>
              <a:rPr lang="en-IS" dirty="0"/>
              <a:t>Nútíð (present tense)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E9C171-C349-9F16-9D3B-4971C6CCF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54441" y="2943220"/>
            <a:ext cx="5207661" cy="3428716"/>
          </a:xfrm>
        </p:spPr>
        <p:txBody>
          <a:bodyPr/>
          <a:lstStyle/>
          <a:p>
            <a:pPr marL="0" indent="0">
              <a:buNone/>
            </a:pPr>
            <a:r>
              <a:rPr lang="en-GB" sz="4000" b="1" dirty="0" err="1"/>
              <a:t>Læri</a:t>
            </a:r>
            <a:r>
              <a:rPr lang="en-GB" sz="4000" b="1" dirty="0"/>
              <a:t>, </a:t>
            </a:r>
            <a:r>
              <a:rPr lang="en-GB" sz="4000" b="1" dirty="0" err="1"/>
              <a:t>lærir</a:t>
            </a:r>
            <a:r>
              <a:rPr lang="en-GB" sz="4000" b="1" dirty="0"/>
              <a:t>, </a:t>
            </a:r>
            <a:r>
              <a:rPr lang="en-GB" sz="4000" b="1" dirty="0" err="1"/>
              <a:t>lærir</a:t>
            </a:r>
            <a:endParaRPr lang="en-GB" sz="4000" b="1" dirty="0"/>
          </a:p>
          <a:p>
            <a:pPr marL="0" indent="0">
              <a:buNone/>
            </a:pPr>
            <a:r>
              <a:rPr lang="en-GB" sz="4000" dirty="0" err="1"/>
              <a:t>É</a:t>
            </a:r>
            <a:r>
              <a:rPr lang="en-IS" sz="4000" dirty="0"/>
              <a:t>g læri íslensku</a:t>
            </a:r>
          </a:p>
          <a:p>
            <a:pPr marL="0" indent="0">
              <a:buNone/>
            </a:pPr>
            <a:r>
              <a:rPr lang="en-GB" sz="4000" dirty="0" err="1"/>
              <a:t>Þ</a:t>
            </a:r>
            <a:r>
              <a:rPr lang="en-IS" sz="4000" dirty="0"/>
              <a:t>ú lærir íslensku</a:t>
            </a:r>
          </a:p>
          <a:p>
            <a:pPr marL="0" indent="0">
              <a:buNone/>
            </a:pPr>
            <a:r>
              <a:rPr lang="en-IS" sz="4000" dirty="0"/>
              <a:t>Hann lærir íslensku</a:t>
            </a:r>
          </a:p>
          <a:p>
            <a:pPr marL="0" indent="0">
              <a:buNone/>
            </a:pP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6233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5325F56-0818-F8FD-8477-2E24153EF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læra</a:t>
            </a:r>
            <a:endParaRPr lang="en-I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85939A-F52E-5A1E-9EA5-4AE5D2F98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Ég</a:t>
            </a:r>
            <a:r>
              <a:rPr lang="en-GB" dirty="0"/>
              <a:t> er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læra</a:t>
            </a:r>
            <a:r>
              <a:rPr lang="en-GB" dirty="0"/>
              <a:t> </a:t>
            </a:r>
            <a:r>
              <a:rPr lang="en-GB" dirty="0" err="1"/>
              <a:t>íslensku</a:t>
            </a:r>
            <a:endParaRPr lang="en-GB" dirty="0"/>
          </a:p>
          <a:p>
            <a:r>
              <a:rPr lang="en-GB" dirty="0" err="1"/>
              <a:t>Ég</a:t>
            </a:r>
            <a:r>
              <a:rPr lang="en-GB" dirty="0"/>
              <a:t> </a:t>
            </a:r>
            <a:r>
              <a:rPr lang="en-GB" dirty="0" err="1"/>
              <a:t>læri</a:t>
            </a:r>
            <a:r>
              <a:rPr lang="en-GB" dirty="0"/>
              <a:t> </a:t>
            </a:r>
            <a:r>
              <a:rPr lang="en-GB" dirty="0" err="1"/>
              <a:t>íslensku</a:t>
            </a:r>
            <a:endParaRPr lang="en-GB" dirty="0"/>
          </a:p>
          <a:p>
            <a:r>
              <a:rPr lang="en-GB" strike="sngStrike" dirty="0" err="1"/>
              <a:t>Ég</a:t>
            </a:r>
            <a:r>
              <a:rPr lang="en-GB" strike="sngStrike" dirty="0"/>
              <a:t> er </a:t>
            </a:r>
            <a:r>
              <a:rPr lang="en-GB" strike="sngStrike" dirty="0" err="1"/>
              <a:t>að</a:t>
            </a:r>
            <a:r>
              <a:rPr lang="en-GB" strike="sngStrike" dirty="0"/>
              <a:t> </a:t>
            </a:r>
            <a:r>
              <a:rPr lang="en-GB" strike="sngStrike" dirty="0" err="1"/>
              <a:t>læri</a:t>
            </a:r>
            <a:r>
              <a:rPr lang="en-GB" strike="sngStrike" dirty="0"/>
              <a:t> </a:t>
            </a:r>
            <a:r>
              <a:rPr lang="en-GB" strike="sngStrike" dirty="0" err="1"/>
              <a:t>íslensku</a:t>
            </a:r>
            <a:endParaRPr lang="en-GB" strike="sngStrike" dirty="0"/>
          </a:p>
          <a:p>
            <a:r>
              <a:rPr lang="en-GB" strike="sngStrike" dirty="0" err="1"/>
              <a:t>Ég</a:t>
            </a:r>
            <a:r>
              <a:rPr lang="en-GB" strike="sngStrike" dirty="0"/>
              <a:t> </a:t>
            </a:r>
            <a:r>
              <a:rPr lang="en-GB" strike="sngStrike" dirty="0" err="1"/>
              <a:t>læra</a:t>
            </a:r>
            <a:r>
              <a:rPr lang="en-GB" strike="sngStrike" dirty="0"/>
              <a:t> </a:t>
            </a:r>
            <a:r>
              <a:rPr lang="en-GB" strike="sngStrike" dirty="0" err="1"/>
              <a:t>íslensku</a:t>
            </a:r>
            <a:endParaRPr lang="en-IS" strike="sngStrike" dirty="0"/>
          </a:p>
        </p:txBody>
      </p:sp>
    </p:spTree>
    <p:extLst>
      <p:ext uri="{BB962C8B-B14F-4D97-AF65-F5344CB8AC3E}">
        <p14:creationId xmlns:p14="http://schemas.microsoft.com/office/powerpoint/2010/main" val="2774945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9A162E-1849-3809-A61E-F0B9B7EA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Persónuendingar - stofn</a:t>
            </a:r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97964593-BF71-E145-207D-78ABF6E95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22" y="2371725"/>
            <a:ext cx="7542093" cy="4162425"/>
          </a:xfrm>
        </p:spPr>
      </p:pic>
    </p:spTree>
    <p:extLst>
      <p:ext uri="{BB962C8B-B14F-4D97-AF65-F5344CB8AC3E}">
        <p14:creationId xmlns:p14="http://schemas.microsoft.com/office/powerpoint/2010/main" val="2094345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E6FBB-F61A-0CE4-0DAE-60465F5CC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Sagnorðabeyging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EEB59054-9808-6668-8FD1-265B27A2C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756" y="2371725"/>
            <a:ext cx="8283225" cy="4162425"/>
          </a:xfrm>
        </p:spPr>
      </p:pic>
    </p:spTree>
    <p:extLst>
      <p:ext uri="{BB962C8B-B14F-4D97-AF65-F5344CB8AC3E}">
        <p14:creationId xmlns:p14="http://schemas.microsoft.com/office/powerpoint/2010/main" val="3272263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0C7F60-CE30-657D-C5A4-8B11295FF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IS" dirty="0"/>
              <a:t>ð baka, að dansa, tala</a:t>
            </a:r>
            <a:br>
              <a:rPr lang="en-IS" dirty="0"/>
            </a:br>
            <a:r>
              <a:rPr lang="en-IS" dirty="0"/>
              <a:t>a - ö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D78642-E05D-609D-69A5-F64DF69B4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637" y="2300278"/>
            <a:ext cx="7511916" cy="4234296"/>
          </a:xfrm>
        </p:spPr>
        <p:txBody>
          <a:bodyPr/>
          <a:lstStyle/>
          <a:p>
            <a:r>
              <a:rPr lang="en-GB" dirty="0"/>
              <a:t>b</a:t>
            </a:r>
            <a:r>
              <a:rPr lang="en-IS" dirty="0"/>
              <a:t>aka		tala			</a:t>
            </a:r>
          </a:p>
          <a:p>
            <a:r>
              <a:rPr lang="en-GB" dirty="0"/>
              <a:t>b</a:t>
            </a:r>
            <a:r>
              <a:rPr lang="en-IS" dirty="0"/>
              <a:t>akar		talar		</a:t>
            </a:r>
          </a:p>
          <a:p>
            <a:r>
              <a:rPr lang="en-GB" dirty="0"/>
              <a:t>b</a:t>
            </a:r>
            <a:r>
              <a:rPr lang="en-IS" dirty="0"/>
              <a:t>akar		talar		</a:t>
            </a:r>
          </a:p>
          <a:p>
            <a:r>
              <a:rPr lang="en-GB" b="1" dirty="0">
                <a:solidFill>
                  <a:srgbClr val="FF0000"/>
                </a:solidFill>
              </a:rPr>
              <a:t>b</a:t>
            </a:r>
            <a:r>
              <a:rPr lang="en-IS" b="1" dirty="0">
                <a:solidFill>
                  <a:srgbClr val="FF0000"/>
                </a:solidFill>
              </a:rPr>
              <a:t>ö</a:t>
            </a:r>
            <a:r>
              <a:rPr lang="en-IS" b="1" dirty="0"/>
              <a:t>kum	</a:t>
            </a:r>
            <a:r>
              <a:rPr lang="en-IS" b="1" dirty="0">
                <a:solidFill>
                  <a:srgbClr val="FF0000"/>
                </a:solidFill>
              </a:rPr>
              <a:t>tö</a:t>
            </a:r>
            <a:r>
              <a:rPr lang="en-IS" b="1" dirty="0"/>
              <a:t>lum	</a:t>
            </a:r>
          </a:p>
          <a:p>
            <a:r>
              <a:rPr lang="en-GB" dirty="0"/>
              <a:t>b</a:t>
            </a:r>
            <a:r>
              <a:rPr lang="en-IS" dirty="0"/>
              <a:t>akið		talið		</a:t>
            </a:r>
          </a:p>
          <a:p>
            <a:r>
              <a:rPr lang="en-GB" dirty="0"/>
              <a:t>b</a:t>
            </a:r>
            <a:r>
              <a:rPr lang="en-IS" dirty="0"/>
              <a:t>aka		tala		</a:t>
            </a:r>
          </a:p>
        </p:txBody>
      </p:sp>
      <p:pic>
        <p:nvPicPr>
          <p:cNvPr id="7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E59860B3-6EF7-77DB-C6E9-81A6E78B29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632" y="2973312"/>
            <a:ext cx="4130105" cy="2887814"/>
          </a:xfrm>
        </p:spPr>
      </p:pic>
    </p:spTree>
    <p:extLst>
      <p:ext uri="{BB962C8B-B14F-4D97-AF65-F5344CB8AC3E}">
        <p14:creationId xmlns:p14="http://schemas.microsoft.com/office/powerpoint/2010/main" val="22015687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enntaflettan 1">
      <a:dk1>
        <a:srgbClr val="000000"/>
      </a:dk1>
      <a:lt1>
        <a:srgbClr val="FFFFFF"/>
      </a:lt1>
      <a:dk2>
        <a:srgbClr val="EA4E40"/>
      </a:dk2>
      <a:lt2>
        <a:srgbClr val="E7D6C6"/>
      </a:lt2>
      <a:accent1>
        <a:srgbClr val="EA4E40"/>
      </a:accent1>
      <a:accent2>
        <a:srgbClr val="76312F"/>
      </a:accent2>
      <a:accent3>
        <a:srgbClr val="FFFFFF"/>
      </a:accent3>
      <a:accent4>
        <a:srgbClr val="000000"/>
      </a:accent4>
      <a:accent5>
        <a:srgbClr val="A2978D"/>
      </a:accent5>
      <a:accent6>
        <a:srgbClr val="AE4845"/>
      </a:accent6>
      <a:hlink>
        <a:srgbClr val="800400"/>
      </a:hlink>
      <a:folHlink>
        <a:srgbClr val="8004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enntaflettan_Glaerur_kennarar" id="{41EEEE6E-F99A-324A-B73B-B43FACF45DDA}" vid="{A2873E49-FCFF-5649-B92C-BAF395A01C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CFA0B53A07264A9257410EE815906C" ma:contentTypeVersion="7" ma:contentTypeDescription="Create a new document." ma:contentTypeScope="" ma:versionID="c75a36708300d4e627298d20c0f94e34">
  <xsd:schema xmlns:xsd="http://www.w3.org/2001/XMLSchema" xmlns:xs="http://www.w3.org/2001/XMLSchema" xmlns:p="http://schemas.microsoft.com/office/2006/metadata/properties" xmlns:ns2="d53cede2-4ad9-492c-813b-3b6f14dec6d9" xmlns:ns3="fd09cfcd-f23b-4bf5-8351-0ec4f51b6f35" targetNamespace="http://schemas.microsoft.com/office/2006/metadata/properties" ma:root="true" ma:fieldsID="329638239d3c591816ae16a569756620" ns2:_="" ns3:_="">
    <xsd:import namespace="d53cede2-4ad9-492c-813b-3b6f14dec6d9"/>
    <xsd:import namespace="fd09cfcd-f23b-4bf5-8351-0ec4f51b6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cede2-4ad9-492c-813b-3b6f14dec6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9cfcd-f23b-4bf5-8351-0ec4f51b6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10EC82-FEA0-4601-891C-BD76415384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3cede2-4ad9-492c-813b-3b6f14dec6d9"/>
    <ds:schemaRef ds:uri="fd09cfcd-f23b-4bf5-8351-0ec4f51b6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96D9B5-EA93-44CB-8191-ACB5308EB5B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7A36E44-A468-43A8-8D7C-8D7E01292D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7216</TotalTime>
  <Words>601</Words>
  <Application>Microsoft Macintosh PowerPoint</Application>
  <PresentationFormat>Custom</PresentationFormat>
  <Paragraphs>122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1_Office Theme</vt:lpstr>
      <vt:lpstr>6. Lota Íslenskutímar</vt:lpstr>
      <vt:lpstr>Hvað er fólkið að gera?</vt:lpstr>
      <vt:lpstr>Sagnorð</vt:lpstr>
      <vt:lpstr>Sagnorð</vt:lpstr>
      <vt:lpstr>Sagnorð</vt:lpstr>
      <vt:lpstr>Að læra</vt:lpstr>
      <vt:lpstr>Persónuendingar - stofn</vt:lpstr>
      <vt:lpstr>Sagnorðabeyging</vt:lpstr>
      <vt:lpstr>Að baka, að dansa, tala a - ö</vt:lpstr>
      <vt:lpstr>Regla 2 (i – ir)</vt:lpstr>
      <vt:lpstr>Regla 3 </vt:lpstr>
      <vt:lpstr>Hvað regla? þurfa, ætla, verða</vt:lpstr>
      <vt:lpstr>Hvaða regla? eiga, mega, vilja, skulu </vt:lpstr>
      <vt:lpstr>Búið til setningar þurfa, ætla, verða</vt:lpstr>
      <vt:lpstr>Búið til setningar eiga, mega, vilja, skulu </vt:lpstr>
      <vt:lpstr>Læra, vinna</vt:lpstr>
      <vt:lpstr>Sagnorðareglur</vt:lpstr>
      <vt:lpstr>PowerPoint Presentation</vt:lpstr>
      <vt:lpstr>Búið til setningar með sagnorðum í nútíð fara - lesa</vt:lpstr>
      <vt:lpstr>PowerPoint Presentation</vt:lpstr>
      <vt:lpstr>Þrír íslenskutímar</vt:lpstr>
      <vt:lpstr>Markmið á vorönn</vt:lpstr>
      <vt:lpstr>Lesið þið tölvupóstinn???</vt:lpstr>
      <vt:lpstr>Skref 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Oddný Sturludóttir</dc:creator>
  <cp:lastModifiedBy>Guðlaug Stella Brynjólfsdóttir - HI</cp:lastModifiedBy>
  <cp:revision>7</cp:revision>
  <dcterms:created xsi:type="dcterms:W3CDTF">2021-03-23T18:16:13Z</dcterms:created>
  <dcterms:modified xsi:type="dcterms:W3CDTF">2024-03-26T08:38:17Z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0x0101003ECFA0B53A07264A9257410EE815906C</vt:lpwstr>
  </property>
</Properties>
</file>