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7"/>
  </p:notesMasterIdLst>
  <p:sldIdLst>
    <p:sldId id="256" r:id="rId5"/>
    <p:sldId id="273" r:id="rId6"/>
    <p:sldId id="274" r:id="rId7"/>
    <p:sldId id="259" r:id="rId8"/>
    <p:sldId id="257" r:id="rId9"/>
    <p:sldId id="275" r:id="rId10"/>
    <p:sldId id="261" r:id="rId11"/>
    <p:sldId id="260" r:id="rId12"/>
    <p:sldId id="262" r:id="rId13"/>
    <p:sldId id="272" r:id="rId14"/>
    <p:sldId id="282" r:id="rId15"/>
    <p:sldId id="263" r:id="rId16"/>
    <p:sldId id="277" r:id="rId17"/>
    <p:sldId id="283" r:id="rId18"/>
    <p:sldId id="278" r:id="rId19"/>
    <p:sldId id="284" r:id="rId20"/>
    <p:sldId id="279" r:id="rId21"/>
    <p:sldId id="285" r:id="rId22"/>
    <p:sldId id="280" r:id="rId23"/>
    <p:sldId id="267" r:id="rId24"/>
    <p:sldId id="266" r:id="rId25"/>
    <p:sldId id="276" r:id="rId26"/>
    <p:sldId id="264" r:id="rId27"/>
    <p:sldId id="258" r:id="rId28"/>
    <p:sldId id="268" r:id="rId29"/>
    <p:sldId id="286" r:id="rId30"/>
    <p:sldId id="271" r:id="rId31"/>
    <p:sldId id="287" r:id="rId32"/>
    <p:sldId id="269" r:id="rId33"/>
    <p:sldId id="288" r:id="rId34"/>
    <p:sldId id="270" r:id="rId35"/>
    <p:sldId id="281" r:id="rId36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8"/>
    <p:restoredTop sz="95909"/>
  </p:normalViewPr>
  <p:slideViewPr>
    <p:cSldViewPr>
      <p:cViewPr varScale="1">
        <p:scale>
          <a:sx n="136" d="100"/>
          <a:sy n="136" d="100"/>
        </p:scale>
        <p:origin x="904" y="192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19.4.2024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956" y="921297"/>
            <a:ext cx="11060827" cy="1296144"/>
          </a:xfrm>
        </p:spPr>
        <p:txBody>
          <a:bodyPr/>
          <a:lstStyle/>
          <a:p>
            <a:r>
              <a:rPr lang="en-IS" dirty="0"/>
              <a:t>7. </a:t>
            </a:r>
            <a:r>
              <a:rPr lang="en-GB" dirty="0"/>
              <a:t>lota</a:t>
            </a:r>
            <a:r>
              <a:rPr lang="en-I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911" y="2505472"/>
            <a:ext cx="9108917" cy="4176464"/>
          </a:xfrm>
        </p:spPr>
        <p:txBody>
          <a:bodyPr/>
          <a:lstStyle/>
          <a:p>
            <a:r>
              <a:rPr lang="en-IS" sz="3600" dirty="0"/>
              <a:t>Íslenskutímar mánudagur og miðvikudagur</a:t>
            </a:r>
          </a:p>
          <a:p>
            <a:r>
              <a:rPr lang="en-IS" b="1" dirty="0"/>
              <a:t>ÞÁTÍÐ</a:t>
            </a:r>
          </a:p>
          <a:p>
            <a:r>
              <a:rPr lang="en-GB" sz="2400" dirty="0"/>
              <a:t>V</a:t>
            </a:r>
            <a:r>
              <a:rPr lang="en-IS" sz="2400" dirty="0"/>
              <a:t>eik og sterk sagnorð</a:t>
            </a:r>
          </a:p>
          <a:p>
            <a:r>
              <a:rPr lang="en-GB" sz="2400" dirty="0"/>
              <a:t>K</a:t>
            </a:r>
            <a:r>
              <a:rPr lang="en-IS" sz="2400" dirty="0"/>
              <a:t>ennimyndir sagnorða</a:t>
            </a:r>
          </a:p>
          <a:p>
            <a:r>
              <a:rPr lang="en-IS" sz="2400" dirty="0"/>
              <a:t>Lýsingarháttur þátíðar</a:t>
            </a:r>
          </a:p>
          <a:p>
            <a:endParaRPr lang="en-IS" sz="2400" dirty="0"/>
          </a:p>
          <a:p>
            <a:r>
              <a:rPr lang="en-IS" sz="2400" dirty="0"/>
              <a:t>Könnun frá Menntafléttunni</a:t>
            </a:r>
          </a:p>
          <a:p>
            <a:r>
              <a:rPr lang="en-IS" sz="2400" dirty="0"/>
              <a:t>Könnun í íslensku</a:t>
            </a: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83A6-E4CD-2425-8A5C-5FC58A4A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Hvaða sagnorð í þátíð notið þið 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F161-208E-7BA1-2E42-8E185A5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598243"/>
          </a:xfrm>
        </p:spPr>
        <p:txBody>
          <a:bodyPr/>
          <a:lstStyle/>
          <a:p>
            <a:r>
              <a:rPr lang="en-GB" sz="2000" dirty="0"/>
              <a:t>A</a:t>
            </a:r>
            <a:r>
              <a:rPr lang="en-IS" sz="2000" dirty="0"/>
              <a:t>ð fá – fékkstu páskaegg í garðinum í gær?</a:t>
            </a:r>
          </a:p>
          <a:p>
            <a:r>
              <a:rPr lang="en-GB" sz="2000" dirty="0"/>
              <a:t>A</a:t>
            </a:r>
            <a:r>
              <a:rPr lang="en-IS" sz="2000" dirty="0"/>
              <a:t>ð fá – fenguð þið páskaegg í garðinum í gær?</a:t>
            </a:r>
          </a:p>
          <a:p>
            <a:r>
              <a:rPr lang="en-GB" sz="2000" dirty="0"/>
              <a:t>A</a:t>
            </a:r>
            <a:r>
              <a:rPr lang="en-IS" sz="2000" dirty="0"/>
              <a:t>ð vera – hann skoðaði – hann var að skoða</a:t>
            </a:r>
          </a:p>
          <a:p>
            <a:r>
              <a:rPr lang="en-GB" sz="2000" dirty="0"/>
              <a:t>A</a:t>
            </a:r>
            <a:r>
              <a:rPr lang="en-IS" sz="2000" dirty="0"/>
              <a:t>ð rífast – </a:t>
            </a:r>
            <a:r>
              <a:rPr lang="en-IS" sz="2000" b="1" dirty="0"/>
              <a:t>af hverju varstu að rífast </a:t>
            </a:r>
            <a:r>
              <a:rPr lang="en-GB" sz="2000" b="1" dirty="0" err="1"/>
              <a:t>í</a:t>
            </a:r>
            <a:r>
              <a:rPr lang="en-GB" sz="2000" b="1" dirty="0"/>
              <a:t> </a:t>
            </a:r>
            <a:r>
              <a:rPr lang="en-GB" sz="2000" b="1" dirty="0" err="1"/>
              <a:t>gær</a:t>
            </a:r>
            <a:r>
              <a:rPr lang="en-GB" sz="2000" b="1" dirty="0"/>
              <a:t>?</a:t>
            </a:r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rífast</a:t>
            </a:r>
            <a:r>
              <a:rPr lang="en-GB" sz="2000" dirty="0"/>
              <a:t> –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hverju</a:t>
            </a:r>
            <a:r>
              <a:rPr lang="en-GB" sz="2000" dirty="0"/>
              <a:t> </a:t>
            </a:r>
            <a:r>
              <a:rPr lang="en-GB" sz="2000" dirty="0" err="1"/>
              <a:t>reifst</a:t>
            </a:r>
            <a:r>
              <a:rPr lang="en-GB" sz="2000" dirty="0"/>
              <a:t> </a:t>
            </a:r>
            <a:r>
              <a:rPr lang="en-GB" sz="2000" dirty="0" err="1"/>
              <a:t>þú</a:t>
            </a:r>
            <a:r>
              <a:rPr lang="en-GB" sz="2000" dirty="0"/>
              <a:t> </a:t>
            </a:r>
            <a:r>
              <a:rPr lang="en-GB" sz="2000" dirty="0" err="1"/>
              <a:t>í</a:t>
            </a:r>
            <a:r>
              <a:rPr lang="en-GB" sz="2000" dirty="0"/>
              <a:t> </a:t>
            </a:r>
            <a:r>
              <a:rPr lang="en-GB" sz="2000" dirty="0" err="1"/>
              <a:t>gær</a:t>
            </a:r>
            <a:r>
              <a:rPr lang="en-GB" sz="2000" dirty="0"/>
              <a:t>?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hverju</a:t>
            </a:r>
            <a:r>
              <a:rPr lang="en-GB" sz="2000" dirty="0"/>
              <a:t> </a:t>
            </a:r>
            <a:r>
              <a:rPr lang="en-GB" sz="2000" dirty="0" err="1"/>
              <a:t>reifstu</a:t>
            </a:r>
            <a:r>
              <a:rPr lang="en-GB" sz="2000" dirty="0"/>
              <a:t> </a:t>
            </a:r>
            <a:r>
              <a:rPr lang="en-GB" sz="2000" dirty="0" err="1"/>
              <a:t>við</a:t>
            </a:r>
            <a:r>
              <a:rPr lang="en-GB" sz="2000" dirty="0"/>
              <a:t> </a:t>
            </a:r>
            <a:r>
              <a:rPr lang="en-GB" sz="2000" dirty="0" err="1"/>
              <a:t>hann</a:t>
            </a:r>
            <a:r>
              <a:rPr lang="en-GB" sz="2000" dirty="0"/>
              <a:t> </a:t>
            </a:r>
            <a:r>
              <a:rPr lang="en-GB" sz="2000" dirty="0" err="1"/>
              <a:t>í</a:t>
            </a:r>
            <a:r>
              <a:rPr lang="en-GB" sz="2000" dirty="0"/>
              <a:t> </a:t>
            </a:r>
            <a:r>
              <a:rPr lang="en-GB" sz="2000" dirty="0" err="1"/>
              <a:t>gær</a:t>
            </a:r>
            <a:endParaRPr lang="en-GB" sz="2000" dirty="0"/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ruglast</a:t>
            </a:r>
            <a:r>
              <a:rPr lang="en-GB" sz="2000" dirty="0"/>
              <a:t> –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hverju</a:t>
            </a:r>
            <a:r>
              <a:rPr lang="en-GB" sz="2000" dirty="0"/>
              <a:t> </a:t>
            </a:r>
            <a:r>
              <a:rPr lang="en-GB" sz="2000" dirty="0" err="1"/>
              <a:t>varstu</a:t>
            </a:r>
            <a:r>
              <a:rPr lang="en-GB" sz="2000" dirty="0"/>
              <a:t>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ruglast</a:t>
            </a:r>
            <a:r>
              <a:rPr lang="en-GB" sz="2000" dirty="0"/>
              <a:t> </a:t>
            </a:r>
            <a:r>
              <a:rPr lang="en-GB" sz="2000" dirty="0" err="1"/>
              <a:t>áðan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ruglast</a:t>
            </a:r>
            <a:r>
              <a:rPr lang="en-GB" sz="2000" dirty="0"/>
              <a:t> –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hverju</a:t>
            </a:r>
            <a:r>
              <a:rPr lang="en-GB" sz="2000" dirty="0"/>
              <a:t> </a:t>
            </a:r>
            <a:r>
              <a:rPr lang="en-GB" sz="2000" dirty="0" err="1"/>
              <a:t>ruglaðist</a:t>
            </a:r>
            <a:r>
              <a:rPr lang="en-GB" sz="2000" dirty="0"/>
              <a:t> </a:t>
            </a:r>
            <a:r>
              <a:rPr lang="en-GB" sz="2000" dirty="0" err="1"/>
              <a:t>þú</a:t>
            </a:r>
            <a:r>
              <a:rPr lang="en-GB" sz="2000" dirty="0"/>
              <a:t> </a:t>
            </a:r>
            <a:r>
              <a:rPr lang="en-GB" sz="2000" dirty="0" err="1"/>
              <a:t>áðan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ruglast</a:t>
            </a:r>
            <a:r>
              <a:rPr lang="en-GB" sz="2000" dirty="0"/>
              <a:t> - </a:t>
            </a:r>
            <a:r>
              <a:rPr lang="en-GB" sz="2000" dirty="0" err="1"/>
              <a:t>við</a:t>
            </a:r>
            <a:r>
              <a:rPr lang="en-GB" sz="2000" dirty="0"/>
              <a:t> </a:t>
            </a:r>
            <a:r>
              <a:rPr lang="en-GB" sz="2000" dirty="0" err="1"/>
              <a:t>rugluðumst</a:t>
            </a:r>
            <a:r>
              <a:rPr lang="en-GB" sz="2000" dirty="0"/>
              <a:t> </a:t>
            </a:r>
            <a:r>
              <a:rPr lang="en-GB" sz="2000" dirty="0" err="1"/>
              <a:t>aðeins</a:t>
            </a:r>
            <a:r>
              <a:rPr lang="en-GB" sz="2000" dirty="0"/>
              <a:t> </a:t>
            </a:r>
            <a:r>
              <a:rPr lang="en-GB" sz="2000" dirty="0" err="1"/>
              <a:t>áðan</a:t>
            </a:r>
            <a:endParaRPr lang="en-GB" sz="2000" dirty="0"/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sjá</a:t>
            </a:r>
            <a:r>
              <a:rPr lang="en-GB" sz="2000" dirty="0"/>
              <a:t> – </a:t>
            </a:r>
            <a:r>
              <a:rPr lang="en-GB" sz="2000" dirty="0" err="1"/>
              <a:t>ég</a:t>
            </a:r>
            <a:r>
              <a:rPr lang="en-GB" sz="2000" dirty="0"/>
              <a:t> </a:t>
            </a:r>
            <a:r>
              <a:rPr lang="en-GB" sz="2000" dirty="0" err="1"/>
              <a:t>sá</a:t>
            </a:r>
            <a:r>
              <a:rPr lang="en-GB" sz="2000" dirty="0"/>
              <a:t> </a:t>
            </a:r>
            <a:r>
              <a:rPr lang="en-GB" sz="2000" dirty="0" err="1"/>
              <a:t>hann</a:t>
            </a:r>
            <a:r>
              <a:rPr lang="en-GB" sz="2000" dirty="0"/>
              <a:t> </a:t>
            </a:r>
            <a:r>
              <a:rPr lang="en-GB" sz="2000" dirty="0" err="1"/>
              <a:t>úti</a:t>
            </a:r>
            <a:r>
              <a:rPr lang="en-GB" sz="2000" dirty="0"/>
              <a:t> </a:t>
            </a:r>
            <a:r>
              <a:rPr lang="en-GB" sz="2000" dirty="0" err="1"/>
              <a:t>áðan</a:t>
            </a:r>
            <a:r>
              <a:rPr lang="en-GB" sz="2000" dirty="0"/>
              <a:t>/</a:t>
            </a:r>
            <a:r>
              <a:rPr lang="en-GB" sz="2000" dirty="0" err="1"/>
              <a:t>í</a:t>
            </a:r>
            <a:r>
              <a:rPr lang="en-GB" sz="2000" dirty="0"/>
              <a:t> </a:t>
            </a:r>
            <a:r>
              <a:rPr lang="en-GB" sz="2000" dirty="0" err="1"/>
              <a:t>gær</a:t>
            </a:r>
            <a:r>
              <a:rPr lang="en-GB" sz="2000" dirty="0"/>
              <a:t>/</a:t>
            </a:r>
            <a:r>
              <a:rPr lang="en-GB" sz="2000" dirty="0" err="1"/>
              <a:t>í</a:t>
            </a:r>
            <a:r>
              <a:rPr lang="en-GB" sz="2000" dirty="0"/>
              <a:t> </a:t>
            </a:r>
            <a:r>
              <a:rPr lang="en-GB" sz="2000" dirty="0" err="1"/>
              <a:t>morgun</a:t>
            </a:r>
            <a:endParaRPr lang="en-GB" sz="2000" dirty="0"/>
          </a:p>
          <a:p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borða</a:t>
            </a:r>
            <a:r>
              <a:rPr lang="en-GB" sz="2000" dirty="0"/>
              <a:t> – </a:t>
            </a:r>
            <a:r>
              <a:rPr lang="en-GB" sz="2000" dirty="0" err="1"/>
              <a:t>ég</a:t>
            </a:r>
            <a:r>
              <a:rPr lang="en-GB" sz="2000" dirty="0"/>
              <a:t> </a:t>
            </a:r>
            <a:r>
              <a:rPr lang="en-GB" sz="2000" dirty="0" err="1"/>
              <a:t>borðaði</a:t>
            </a:r>
            <a:r>
              <a:rPr lang="en-GB" sz="2000" dirty="0"/>
              <a:t> </a:t>
            </a:r>
            <a:r>
              <a:rPr lang="en-GB" sz="2000" dirty="0" err="1"/>
              <a:t>morgunmat</a:t>
            </a:r>
            <a:r>
              <a:rPr lang="en-GB" sz="2000" dirty="0"/>
              <a:t> </a:t>
            </a:r>
            <a:r>
              <a:rPr lang="en-GB" sz="2000" dirty="0" err="1"/>
              <a:t>heima</a:t>
            </a:r>
            <a:endParaRPr lang="en-GB" sz="2000" dirty="0"/>
          </a:p>
          <a:p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borða</a:t>
            </a:r>
            <a:r>
              <a:rPr lang="en-GB" sz="2400" dirty="0"/>
              <a:t> – </a:t>
            </a:r>
            <a:r>
              <a:rPr lang="en-GB" sz="2400" dirty="0" err="1"/>
              <a:t>borðaðir</a:t>
            </a:r>
            <a:r>
              <a:rPr lang="en-GB" sz="2400" dirty="0"/>
              <a:t> </a:t>
            </a:r>
            <a:r>
              <a:rPr lang="en-GB" sz="2400" dirty="0" err="1"/>
              <a:t>þú</a:t>
            </a:r>
            <a:r>
              <a:rPr lang="en-GB" sz="2400" dirty="0"/>
              <a:t> </a:t>
            </a:r>
            <a:r>
              <a:rPr lang="en-GB" sz="2400" dirty="0" err="1"/>
              <a:t>morgunmat</a:t>
            </a:r>
            <a:r>
              <a:rPr lang="en-GB" sz="2400" dirty="0"/>
              <a:t> </a:t>
            </a:r>
            <a:r>
              <a:rPr lang="en-GB" sz="2400" dirty="0" err="1"/>
              <a:t>heima</a:t>
            </a:r>
            <a:endParaRPr lang="en-GB" sz="2400" dirty="0"/>
          </a:p>
          <a:p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104842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83A6-E4CD-2425-8A5C-5FC58A4A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400" dirty="0"/>
              <a:t>Hvaða sagnorð í þátíð notið þið oft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F161-208E-7BA1-2E42-8E185A5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598243"/>
          </a:xfrm>
        </p:spPr>
        <p:txBody>
          <a:bodyPr/>
          <a:lstStyle/>
          <a:p>
            <a:r>
              <a:rPr lang="en-IS" sz="3200" dirty="0"/>
              <a:t>Dæmi: að þrífa – Ég þreif í gær?</a:t>
            </a:r>
          </a:p>
          <a:p>
            <a:r>
              <a:rPr lang="en-GB" sz="3200" dirty="0"/>
              <a:t>A</a:t>
            </a:r>
            <a:r>
              <a:rPr lang="en-IS" sz="3200" dirty="0"/>
              <a:t>ð tala – við töluðum saman í samveru í gær</a:t>
            </a:r>
          </a:p>
          <a:p>
            <a:r>
              <a:rPr lang="en-GB" sz="3200" dirty="0"/>
              <a:t>A</a:t>
            </a:r>
            <a:r>
              <a:rPr lang="en-IS" sz="3200" dirty="0"/>
              <a:t>ð nota – við notuðum inniröddina í leikskólanum í morgun</a:t>
            </a:r>
          </a:p>
          <a:p>
            <a:r>
              <a:rPr lang="en-GB" sz="3200" dirty="0"/>
              <a:t>A</a:t>
            </a:r>
            <a:r>
              <a:rPr lang="en-IS" sz="3200" dirty="0"/>
              <a:t>ð fara – við fórum í göngutúr í gær</a:t>
            </a:r>
          </a:p>
          <a:p>
            <a:r>
              <a:rPr lang="en-GB" sz="3200" dirty="0"/>
              <a:t>A</a:t>
            </a:r>
            <a:r>
              <a:rPr lang="en-IS" sz="3200" dirty="0"/>
              <a:t>ð fá – við fengum pizzu í kvöldmatinn í gær</a:t>
            </a:r>
          </a:p>
          <a:p>
            <a:r>
              <a:rPr lang="en-GB" sz="3200" dirty="0"/>
              <a:t>A</a:t>
            </a:r>
            <a:r>
              <a:rPr lang="en-IS" sz="3200" dirty="0"/>
              <a:t>ð lesa – við lásum bók fyrir krakkana í gær</a:t>
            </a:r>
          </a:p>
          <a:p>
            <a:r>
              <a:rPr lang="en-GB" sz="3200" dirty="0"/>
              <a:t>A</a:t>
            </a:r>
            <a:r>
              <a:rPr lang="en-IS" sz="3200" dirty="0"/>
              <a:t>ð horfa á – við horfðum á góða mynd í gær</a:t>
            </a:r>
          </a:p>
          <a:p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105277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C4C0418-2DEE-D2D3-54CA-F86AD24F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633264"/>
            <a:ext cx="11711464" cy="1224136"/>
          </a:xfrm>
        </p:spPr>
        <p:txBody>
          <a:bodyPr/>
          <a:lstStyle/>
          <a:p>
            <a:r>
              <a:rPr lang="en-IS" dirty="0"/>
              <a:t>Veldu sagnorð og settu í þátíð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4773E9-887C-ACB2-A770-20AD2DE3C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BC0C052B-C175-BF7C-7C95-AC140C87F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14" y="1826118"/>
            <a:ext cx="6241422" cy="5184575"/>
          </a:xfrm>
        </p:spPr>
      </p:pic>
      <p:pic>
        <p:nvPicPr>
          <p:cNvPr id="13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4FC2D331-B7EE-DF68-A394-4289AB27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40" y="1785392"/>
            <a:ext cx="6313430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2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0FD43A-ADF1-1EA9-1723-7F925D7D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S" dirty="0"/>
              <a:t>etningar í reglu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829F6-60F4-13DB-C794-5F93EBC9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Ég</a:t>
            </a:r>
            <a:r>
              <a:rPr lang="en-GB" sz="2800" dirty="0"/>
              <a:t> </a:t>
            </a:r>
            <a:r>
              <a:rPr lang="en-GB" sz="2800" dirty="0" err="1"/>
              <a:t>dansaði</a:t>
            </a:r>
            <a:r>
              <a:rPr lang="en-GB" sz="2800" dirty="0"/>
              <a:t> </a:t>
            </a:r>
            <a:r>
              <a:rPr lang="en-GB" sz="2800" dirty="0" err="1"/>
              <a:t>við</a:t>
            </a:r>
            <a:r>
              <a:rPr lang="en-GB" sz="2800" dirty="0"/>
              <a:t> </a:t>
            </a:r>
            <a:r>
              <a:rPr lang="en-GB" sz="2800" dirty="0" err="1"/>
              <a:t>manninn</a:t>
            </a:r>
            <a:r>
              <a:rPr lang="en-GB" sz="2800" dirty="0"/>
              <a:t> </a:t>
            </a:r>
            <a:r>
              <a:rPr lang="en-GB" sz="2800" dirty="0" err="1"/>
              <a:t>minn</a:t>
            </a:r>
            <a:r>
              <a:rPr lang="en-GB" sz="2800" dirty="0"/>
              <a:t> </a:t>
            </a:r>
            <a:r>
              <a:rPr lang="en-GB" sz="2800" dirty="0" err="1"/>
              <a:t>í</a:t>
            </a:r>
            <a:r>
              <a:rPr lang="en-GB" sz="2800" dirty="0"/>
              <a:t> </a:t>
            </a:r>
            <a:r>
              <a:rPr lang="en-GB" sz="2800" dirty="0" err="1"/>
              <a:t>gær</a:t>
            </a:r>
            <a:endParaRPr lang="en-GB" sz="2800" dirty="0"/>
          </a:p>
          <a:p>
            <a:r>
              <a:rPr lang="en-IS" sz="2800" dirty="0"/>
              <a:t>Við hituðum kaffi </a:t>
            </a:r>
          </a:p>
          <a:p>
            <a:r>
              <a:rPr lang="en-GB" sz="2800" dirty="0" err="1"/>
              <a:t>Þ</a:t>
            </a:r>
            <a:r>
              <a:rPr lang="en-IS" sz="2800" dirty="0"/>
              <a:t>ú hlustaðir á sögu / þið hlustuðuð á sögu</a:t>
            </a:r>
          </a:p>
          <a:p>
            <a:r>
              <a:rPr lang="en-IS" sz="2800" dirty="0"/>
              <a:t>Þú lokaðir hurð / þið lokuðuð hurð</a:t>
            </a:r>
          </a:p>
          <a:p>
            <a:r>
              <a:rPr lang="en-IS" sz="2800" dirty="0"/>
              <a:t>Hún spilaði lotto í morgun</a:t>
            </a:r>
          </a:p>
          <a:p>
            <a:r>
              <a:rPr lang="en-IS" sz="2800" dirty="0"/>
              <a:t>Þeir spiluðu domínó í gær</a:t>
            </a:r>
          </a:p>
          <a:p>
            <a:endParaRPr lang="en-IS" sz="2800" dirty="0"/>
          </a:p>
          <a:p>
            <a:endParaRPr lang="en-IS" sz="2800" dirty="0"/>
          </a:p>
          <a:p>
            <a:pPr marL="0" indent="0">
              <a:buNone/>
            </a:pPr>
            <a:endParaRPr lang="en-IS" sz="2800" dirty="0"/>
          </a:p>
        </p:txBody>
      </p:sp>
    </p:spTree>
    <p:extLst>
      <p:ext uri="{BB962C8B-B14F-4D97-AF65-F5344CB8AC3E}">
        <p14:creationId xmlns:p14="http://schemas.microsoft.com/office/powerpoint/2010/main" val="293160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0FD43A-ADF1-1EA9-1723-7F925D7D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S" dirty="0"/>
              <a:t>etngingar í reglu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829F6-60F4-13DB-C794-5F93EBC9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 dirty="0"/>
              <a:t>Börnin teiknuðu fíla í gær</a:t>
            </a:r>
          </a:p>
          <a:p>
            <a:r>
              <a:rPr lang="en-IS" sz="2800" dirty="0"/>
              <a:t>Þær hugsuðu um nýtt ævintýri</a:t>
            </a:r>
          </a:p>
          <a:p>
            <a:r>
              <a:rPr lang="en-IS" sz="2800" dirty="0"/>
              <a:t>Þeir skömmuðu strákana sem köstuðu steini í þá í morgun</a:t>
            </a:r>
          </a:p>
          <a:p>
            <a:r>
              <a:rPr lang="en-IS" sz="2800" dirty="0"/>
              <a:t>Hvenær bökuðu þið brauð?</a:t>
            </a:r>
          </a:p>
          <a:p>
            <a:r>
              <a:rPr lang="en-IS" sz="2800" dirty="0"/>
              <a:t>Hún kallaði á mig</a:t>
            </a:r>
          </a:p>
          <a:p>
            <a:r>
              <a:rPr lang="en-IS" sz="2800" dirty="0"/>
              <a:t>Við máluðum blóm í gær</a:t>
            </a:r>
          </a:p>
          <a:p>
            <a:r>
              <a:rPr lang="en-IS" sz="2800" dirty="0"/>
              <a:t>Hann borgaði mikið fyrir matinn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79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AC88-2CC8-C94E-D1FF-B97F2F77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í reglu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A37F-DB8E-95B8-3563-66C845D2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800" dirty="0"/>
              <a:t>Ég keyrði í Bónus í gær</a:t>
            </a:r>
          </a:p>
          <a:p>
            <a:r>
              <a:rPr lang="en-IS" sz="2800" dirty="0"/>
              <a:t>Við keyrðum í Bónus í gær</a:t>
            </a:r>
          </a:p>
          <a:p>
            <a:r>
              <a:rPr lang="en-IS" sz="2800" dirty="0"/>
              <a:t>Þú heyrðir í bíl úti / þið heyrðuð</a:t>
            </a:r>
          </a:p>
          <a:p>
            <a:r>
              <a:rPr lang="en-IS" sz="2800" dirty="0"/>
              <a:t>Þú lærðir íslensku í gær / þið lærðuð</a:t>
            </a:r>
          </a:p>
          <a:p>
            <a:r>
              <a:rPr lang="en-IS" sz="2800" dirty="0"/>
              <a:t>Hringdir þú í mömmu?</a:t>
            </a:r>
          </a:p>
          <a:p>
            <a:r>
              <a:rPr lang="en-IS" sz="2800" dirty="0"/>
              <a:t>Reyndir þú að gera aftur?</a:t>
            </a:r>
          </a:p>
          <a:p>
            <a:r>
              <a:rPr lang="en-IS" sz="2800" dirty="0"/>
              <a:t>Reyndu aftur núna</a:t>
            </a:r>
          </a:p>
        </p:txBody>
      </p:sp>
    </p:spTree>
    <p:extLst>
      <p:ext uri="{BB962C8B-B14F-4D97-AF65-F5344CB8AC3E}">
        <p14:creationId xmlns:p14="http://schemas.microsoft.com/office/powerpoint/2010/main" val="78320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AC88-2CC8-C94E-D1FF-B97F2F77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í reglu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A37F-DB8E-95B8-3563-66C845D2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3600" dirty="0"/>
              <a:t>Mamma kyssti mig góða nótt í gærkvöldi</a:t>
            </a:r>
          </a:p>
          <a:p>
            <a:r>
              <a:rPr lang="en-IS" sz="3600" dirty="0"/>
              <a:t>Ég horfði á skemmtilegt myndband í gærkvöldi</a:t>
            </a:r>
          </a:p>
          <a:p>
            <a:r>
              <a:rPr lang="en-IS" sz="3600" dirty="0"/>
              <a:t>Þið keyptuð gamla tölvu</a:t>
            </a:r>
          </a:p>
          <a:p>
            <a:r>
              <a:rPr lang="en-IS" sz="3600" dirty="0"/>
              <a:t>Við töluðum íslensku í gær (íslenskt tungumál)</a:t>
            </a:r>
          </a:p>
          <a:p>
            <a:r>
              <a:rPr lang="en-IS" sz="3600" dirty="0"/>
              <a:t>Ég synti með vini um síðustu helgi</a:t>
            </a:r>
          </a:p>
          <a:p>
            <a:r>
              <a:rPr lang="en-IS" sz="3600" dirty="0"/>
              <a:t>Breyttir þú nafninu þínu</a:t>
            </a:r>
          </a:p>
          <a:p>
            <a:r>
              <a:rPr lang="en-IS" sz="3600" dirty="0"/>
              <a:t>Hann brosti mikið í gæri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9194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50ED-2D20-BF2F-AE2F-64FB388D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í reglum 3, 4 og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4DAA-6A87-3EB3-3A62-09CF9393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3200" dirty="0"/>
              <a:t>Ég bjó í Serbíu – Við bjuggum í Serbíu</a:t>
            </a:r>
          </a:p>
          <a:p>
            <a:r>
              <a:rPr lang="en-IS" sz="3200" dirty="0"/>
              <a:t>Við grétum stundum af því viljum ekki fara heim eftir leikskóla</a:t>
            </a:r>
          </a:p>
          <a:p>
            <a:r>
              <a:rPr lang="en-IS" sz="3200" dirty="0"/>
              <a:t>Við drukkum kakó í gær – Hann drakk </a:t>
            </a:r>
          </a:p>
          <a:p>
            <a:r>
              <a:rPr lang="en-IS" sz="3200" dirty="0"/>
              <a:t>Við flýttum okkur í strætó í gær. </a:t>
            </a:r>
          </a:p>
          <a:p>
            <a:r>
              <a:rPr lang="en-IS" sz="3200" dirty="0"/>
              <a:t>Við brutum saman teppi – Hún braut saman teppi</a:t>
            </a:r>
          </a:p>
          <a:p>
            <a:r>
              <a:rPr lang="en-IS" sz="3200" dirty="0"/>
              <a:t>Við unnum saman einu sinni - </a:t>
            </a:r>
          </a:p>
          <a:p>
            <a:endParaRPr lang="en-IS" sz="3200" dirty="0"/>
          </a:p>
        </p:txBody>
      </p:sp>
    </p:spTree>
    <p:extLst>
      <p:ext uri="{BB962C8B-B14F-4D97-AF65-F5344CB8AC3E}">
        <p14:creationId xmlns:p14="http://schemas.microsoft.com/office/powerpoint/2010/main" val="231225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50ED-2D20-BF2F-AE2F-64FB388D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561256"/>
            <a:ext cx="11710988" cy="1219200"/>
          </a:xfrm>
        </p:spPr>
        <p:txBody>
          <a:bodyPr/>
          <a:lstStyle/>
          <a:p>
            <a:r>
              <a:rPr lang="en-IS" dirty="0"/>
              <a:t>Setningar í reglum 3, 4 og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4DAA-6A87-3EB3-3A62-09CF9393E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1" y="1644310"/>
            <a:ext cx="11710988" cy="5469674"/>
          </a:xfrm>
        </p:spPr>
        <p:txBody>
          <a:bodyPr/>
          <a:lstStyle/>
          <a:p>
            <a:r>
              <a:rPr lang="en-IS" sz="2000" dirty="0"/>
              <a:t>Ég vann í Bláa lóninu á síðasta ári</a:t>
            </a:r>
          </a:p>
          <a:p>
            <a:r>
              <a:rPr lang="en-IS" sz="2000" dirty="0"/>
              <a:t>Við grétum saman í gær (að gráta)</a:t>
            </a:r>
          </a:p>
          <a:p>
            <a:r>
              <a:rPr lang="en-IS" sz="2000" dirty="0"/>
              <a:t>Grést þú áðan.</a:t>
            </a:r>
          </a:p>
          <a:p>
            <a:r>
              <a:rPr lang="en-IS" sz="2000" dirty="0"/>
              <a:t>Hann grét aðeins í dag</a:t>
            </a:r>
          </a:p>
          <a:p>
            <a:r>
              <a:rPr lang="en-IS" sz="2000" dirty="0"/>
              <a:t>Hann grét ekkert í dag</a:t>
            </a:r>
          </a:p>
          <a:p>
            <a:r>
              <a:rPr lang="en-IS" sz="2000" dirty="0"/>
              <a:t>Drakkstu ofnæmismjólk</a:t>
            </a:r>
          </a:p>
          <a:p>
            <a:r>
              <a:rPr lang="en-IS" sz="2000" dirty="0"/>
              <a:t>Ég bjó í RVK fyrir ári / Við bjuggum í RVK fyrir ári</a:t>
            </a:r>
          </a:p>
          <a:p>
            <a:r>
              <a:rPr lang="en-IS" sz="2000" dirty="0"/>
              <a:t>Við lékum saman</a:t>
            </a:r>
          </a:p>
          <a:p>
            <a:r>
              <a:rPr lang="en-IS" sz="2000" dirty="0"/>
              <a:t>Ég kom til Íslands fyrir ári</a:t>
            </a:r>
          </a:p>
          <a:p>
            <a:r>
              <a:rPr lang="en-IS" sz="2000" dirty="0"/>
              <a:t>Þú komst til ísland fyrir ári</a:t>
            </a:r>
          </a:p>
          <a:p>
            <a:r>
              <a:rPr lang="en-IS" sz="2000" dirty="0"/>
              <a:t>Ég tók úlpuna mína með í vinnuna í gær</a:t>
            </a:r>
          </a:p>
          <a:p>
            <a:r>
              <a:rPr lang="en-IS" sz="2000" dirty="0"/>
              <a:t>Ég hló í gær / hlóstu í gær? Við hlóum og hlóum</a:t>
            </a:r>
          </a:p>
          <a:p>
            <a:r>
              <a:rPr lang="en-IS" sz="2000" dirty="0"/>
              <a:t>Ég kaus Guðna fyrir fjórum árum en þið. Hvað kaust þú?</a:t>
            </a:r>
          </a:p>
          <a:p>
            <a:r>
              <a:rPr lang="en-IS" sz="2000" dirty="0"/>
              <a:t>Kusuð þið Guðna?</a:t>
            </a:r>
          </a:p>
        </p:txBody>
      </p:sp>
    </p:spTree>
    <p:extLst>
      <p:ext uri="{BB962C8B-B14F-4D97-AF65-F5344CB8AC3E}">
        <p14:creationId xmlns:p14="http://schemas.microsoft.com/office/powerpoint/2010/main" val="65357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8513-E677-0D67-C268-6D1CB52D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4A63-C93A-4D17-7731-E2E44E08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Ég</a:t>
            </a:r>
            <a:r>
              <a:rPr lang="en-GB" dirty="0"/>
              <a:t> var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leika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dóttur</a:t>
            </a:r>
            <a:r>
              <a:rPr lang="en-GB" dirty="0"/>
              <a:t> </a:t>
            </a:r>
            <a:r>
              <a:rPr lang="en-GB" dirty="0" err="1"/>
              <a:t>mína</a:t>
            </a:r>
            <a:r>
              <a:rPr lang="en-GB" dirty="0"/>
              <a:t> um </a:t>
            </a:r>
            <a:r>
              <a:rPr lang="en-GB" dirty="0" err="1"/>
              <a:t>helgina</a:t>
            </a:r>
            <a:endParaRPr lang="en-GB" dirty="0"/>
          </a:p>
          <a:p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lék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dóttur</a:t>
            </a:r>
            <a:r>
              <a:rPr lang="en-GB" dirty="0"/>
              <a:t> </a:t>
            </a:r>
            <a:r>
              <a:rPr lang="en-GB" dirty="0" err="1"/>
              <a:t>mína</a:t>
            </a:r>
            <a:r>
              <a:rPr lang="en-GB" dirty="0"/>
              <a:t> um </a:t>
            </a:r>
            <a:r>
              <a:rPr lang="en-GB" dirty="0" err="1"/>
              <a:t>helgina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60297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0CBE-5D68-B1D8-0D5E-18B164D7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 er þátíð?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42DF-2F6D-2647-01FE-24127032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49567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33C7-950A-48BE-FB8C-3A2AAE24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129208"/>
            <a:ext cx="11711464" cy="2016224"/>
          </a:xfrm>
        </p:spPr>
        <p:txBody>
          <a:bodyPr/>
          <a:lstStyle/>
          <a:p>
            <a:r>
              <a:rPr lang="en-IS" sz="3200" dirty="0"/>
              <a:t>Æfingar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EAB70-AD9D-90EF-FE3E-E39D03CA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353345"/>
            <a:ext cx="5749552" cy="648071"/>
          </a:xfrm>
        </p:spPr>
        <p:txBody>
          <a:bodyPr/>
          <a:lstStyle/>
          <a:p>
            <a:r>
              <a:rPr lang="en-IS" dirty="0"/>
              <a:t>Regla veikar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AD69E-DA9E-568F-21C1-E2AB2209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145432"/>
            <a:ext cx="5749552" cy="4389142"/>
          </a:xfrm>
        </p:spPr>
        <p:txBody>
          <a:bodyPr/>
          <a:lstStyle/>
          <a:p>
            <a:r>
              <a:rPr lang="en-IS" dirty="0"/>
              <a:t>Ég </a:t>
            </a:r>
            <a:r>
              <a:rPr lang="en-IS" dirty="0">
                <a:solidFill>
                  <a:srgbClr val="0070C0"/>
                </a:solidFill>
              </a:rPr>
              <a:t>ætlaði</a:t>
            </a:r>
            <a:r>
              <a:rPr lang="en-IS" dirty="0"/>
              <a:t> að fara í sund í gær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0070C0"/>
                </a:solidFill>
              </a:rPr>
              <a:t>gleymdi</a:t>
            </a:r>
            <a:r>
              <a:rPr lang="en-IS" dirty="0"/>
              <a:t> að kaupa bleyju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0070C0"/>
                </a:solidFill>
              </a:rPr>
              <a:t>þvoði</a:t>
            </a:r>
            <a:r>
              <a:rPr lang="en-IS" dirty="0"/>
              <a:t> fötin mín í gær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0070C0"/>
                </a:solidFill>
              </a:rPr>
              <a:t>skildi </a:t>
            </a:r>
            <a:r>
              <a:rPr lang="en-IS" dirty="0"/>
              <a:t>ekki hvað hann sagði í morgun</a:t>
            </a:r>
          </a:p>
          <a:p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7AE9-4DBC-BA53-1C95-FEB46D80C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291" y="1353345"/>
            <a:ext cx="5751811" cy="648071"/>
          </a:xfrm>
        </p:spPr>
        <p:txBody>
          <a:bodyPr/>
          <a:lstStyle/>
          <a:p>
            <a:r>
              <a:rPr lang="en-IS" dirty="0"/>
              <a:t>Regla sterkar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A33EB-E5E8-CC94-1419-FE812036C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291" y="2145432"/>
            <a:ext cx="5751811" cy="4389142"/>
          </a:xfrm>
        </p:spPr>
        <p:txBody>
          <a:bodyPr/>
          <a:lstStyle/>
          <a:p>
            <a:r>
              <a:rPr lang="en-IS" dirty="0"/>
              <a:t>Ég </a:t>
            </a:r>
            <a:r>
              <a:rPr lang="en-IS" dirty="0">
                <a:solidFill>
                  <a:srgbClr val="FF0000"/>
                </a:solidFill>
              </a:rPr>
              <a:t>fór</a:t>
            </a:r>
            <a:r>
              <a:rPr lang="en-IS" dirty="0"/>
              <a:t> út að borða í gær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FF0000"/>
                </a:solidFill>
              </a:rPr>
              <a:t>bauð</a:t>
            </a:r>
            <a:r>
              <a:rPr lang="en-IS" dirty="0"/>
              <a:t> systur minni að borða kvöldmat í gær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FF0000"/>
                </a:solidFill>
              </a:rPr>
              <a:t>fór</a:t>
            </a:r>
            <a:r>
              <a:rPr lang="en-IS" dirty="0"/>
              <a:t> í heimsókn til vinkonu minnar í gær</a:t>
            </a:r>
          </a:p>
          <a:p>
            <a:r>
              <a:rPr lang="en-IS" dirty="0"/>
              <a:t>Ég </a:t>
            </a:r>
            <a:r>
              <a:rPr lang="en-IS" dirty="0">
                <a:solidFill>
                  <a:srgbClr val="FF0000"/>
                </a:solidFill>
              </a:rPr>
              <a:t>las</a:t>
            </a:r>
            <a:r>
              <a:rPr lang="en-IS" dirty="0"/>
              <a:t> bækur í gær</a:t>
            </a:r>
          </a:p>
          <a:p>
            <a:r>
              <a:rPr lang="en-IS" dirty="0">
                <a:solidFill>
                  <a:srgbClr val="FF0000"/>
                </a:solidFill>
              </a:rPr>
              <a:t>Sástu</a:t>
            </a:r>
            <a:r>
              <a:rPr lang="en-IS" dirty="0"/>
              <a:t> hvað gerðist í gær?</a:t>
            </a:r>
          </a:p>
        </p:txBody>
      </p:sp>
    </p:spTree>
    <p:extLst>
      <p:ext uri="{BB962C8B-B14F-4D97-AF65-F5344CB8AC3E}">
        <p14:creationId xmlns:p14="http://schemas.microsoft.com/office/powerpoint/2010/main" val="88807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CB663F-A03F-6639-6ADA-7E7A8B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Breyttu sagnorðunum í þátíð</a:t>
            </a:r>
            <a:br>
              <a:rPr lang="en-IS" dirty="0"/>
            </a:br>
            <a:r>
              <a:rPr lang="en-IS" dirty="0"/>
              <a:t>að læra – að synda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B6C88-9750-07DD-FCEF-32702562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2721496"/>
            <a:ext cx="5747293" cy="4234296"/>
          </a:xfrm>
        </p:spPr>
        <p:txBody>
          <a:bodyPr/>
          <a:lstStyle/>
          <a:p>
            <a:r>
              <a:rPr lang="en-IS" sz="2800" dirty="0"/>
              <a:t>Strákurinn </a:t>
            </a:r>
            <a:r>
              <a:rPr lang="en-IS" sz="2800" b="1" dirty="0"/>
              <a:t>lærir </a:t>
            </a:r>
            <a:r>
              <a:rPr lang="en-IS" sz="2800" dirty="0"/>
              <a:t>að lesa í leikskólanum.</a:t>
            </a:r>
          </a:p>
          <a:p>
            <a:r>
              <a:rPr lang="en-IS" sz="2800" dirty="0"/>
              <a:t>Börnin </a:t>
            </a:r>
            <a:r>
              <a:rPr lang="en-IS" sz="2800" b="1" dirty="0"/>
              <a:t>læra</a:t>
            </a:r>
            <a:r>
              <a:rPr lang="en-IS" sz="2800" dirty="0"/>
              <a:t> um náttúruna í útinámi.</a:t>
            </a:r>
          </a:p>
          <a:p>
            <a:r>
              <a:rPr lang="en-IS" sz="2800" dirty="0"/>
              <a:t>Stelpan </a:t>
            </a:r>
            <a:r>
              <a:rPr lang="en-IS" sz="2800" b="1" dirty="0"/>
              <a:t>syndir </a:t>
            </a:r>
            <a:r>
              <a:rPr lang="en-IS" sz="2800" dirty="0"/>
              <a:t>í sundlauginni.</a:t>
            </a:r>
          </a:p>
          <a:p>
            <a:r>
              <a:rPr lang="en-IS" sz="2800" dirty="0"/>
              <a:t>Strákarnir </a:t>
            </a:r>
            <a:r>
              <a:rPr lang="en-IS" sz="2800" b="1" dirty="0"/>
              <a:t>synda </a:t>
            </a:r>
            <a:r>
              <a:rPr lang="en-IS" sz="2800" dirty="0"/>
              <a:t>í sjónum.</a:t>
            </a:r>
          </a:p>
          <a:p>
            <a:endParaRPr lang="en-I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76E50B-18CE-76BE-F18C-4280ABDE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0015" y="2697415"/>
            <a:ext cx="5747293" cy="4234296"/>
          </a:xfrm>
        </p:spPr>
        <p:txBody>
          <a:bodyPr/>
          <a:lstStyle/>
          <a:p>
            <a:r>
              <a:rPr lang="en-IS" dirty="0"/>
              <a:t>Strákurinn </a:t>
            </a:r>
          </a:p>
          <a:p>
            <a:r>
              <a:rPr lang="en-IS" dirty="0"/>
              <a:t>Börnin </a:t>
            </a:r>
          </a:p>
          <a:p>
            <a:r>
              <a:rPr lang="en-IS" dirty="0"/>
              <a:t>Stelpan </a:t>
            </a:r>
          </a:p>
          <a:p>
            <a:r>
              <a:rPr lang="en-IS" dirty="0"/>
              <a:t>Strákarnir</a:t>
            </a:r>
          </a:p>
        </p:txBody>
      </p:sp>
    </p:spTree>
    <p:extLst>
      <p:ext uri="{BB962C8B-B14F-4D97-AF65-F5344CB8AC3E}">
        <p14:creationId xmlns:p14="http://schemas.microsoft.com/office/powerpoint/2010/main" val="312024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CB663F-A03F-6639-6ADA-7E7A8B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Breyttu sagnorðunum í þátíð</a:t>
            </a:r>
            <a:br>
              <a:rPr lang="en-IS" dirty="0"/>
            </a:br>
            <a:r>
              <a:rPr lang="en-IS" dirty="0"/>
              <a:t>að læra – að synda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B6C88-9750-07DD-FCEF-32702562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2721496"/>
            <a:ext cx="5747293" cy="4234296"/>
          </a:xfrm>
        </p:spPr>
        <p:txBody>
          <a:bodyPr/>
          <a:lstStyle/>
          <a:p>
            <a:r>
              <a:rPr lang="en-IS" sz="2800" dirty="0"/>
              <a:t>Strákurinn </a:t>
            </a:r>
            <a:r>
              <a:rPr lang="en-IS" sz="2800" b="1" dirty="0"/>
              <a:t>lærir </a:t>
            </a:r>
            <a:r>
              <a:rPr lang="en-IS" sz="2800" dirty="0"/>
              <a:t>að lesa í leikskólanum.</a:t>
            </a:r>
          </a:p>
          <a:p>
            <a:r>
              <a:rPr lang="en-IS" sz="2800" dirty="0"/>
              <a:t>Börnin </a:t>
            </a:r>
            <a:r>
              <a:rPr lang="en-IS" sz="2800" b="1" dirty="0"/>
              <a:t>læra</a:t>
            </a:r>
            <a:r>
              <a:rPr lang="en-IS" sz="2800" dirty="0"/>
              <a:t> um náttúruna í útinámi.</a:t>
            </a:r>
          </a:p>
          <a:p>
            <a:r>
              <a:rPr lang="en-IS" sz="2800" dirty="0"/>
              <a:t>Stelpan </a:t>
            </a:r>
            <a:r>
              <a:rPr lang="en-IS" sz="2800" b="1" dirty="0"/>
              <a:t>syndir </a:t>
            </a:r>
            <a:r>
              <a:rPr lang="en-IS" sz="2800" dirty="0"/>
              <a:t>í sundlauginni.</a:t>
            </a:r>
          </a:p>
          <a:p>
            <a:r>
              <a:rPr lang="en-IS" sz="2800" dirty="0"/>
              <a:t>Strákarnir </a:t>
            </a:r>
            <a:r>
              <a:rPr lang="en-IS" sz="2800" b="1" dirty="0"/>
              <a:t>synda </a:t>
            </a:r>
            <a:r>
              <a:rPr lang="en-IS" sz="2800" dirty="0"/>
              <a:t>í sjónum.</a:t>
            </a:r>
          </a:p>
          <a:p>
            <a:endParaRPr lang="en-I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76E50B-18CE-76BE-F18C-4280ABDE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0015" y="2697415"/>
            <a:ext cx="5747293" cy="4234296"/>
          </a:xfrm>
        </p:spPr>
        <p:txBody>
          <a:bodyPr/>
          <a:lstStyle/>
          <a:p>
            <a:r>
              <a:rPr lang="en-IS" dirty="0"/>
              <a:t>Strákurinn lærði </a:t>
            </a:r>
          </a:p>
          <a:p>
            <a:r>
              <a:rPr lang="en-IS" dirty="0"/>
              <a:t>Börnin lærðu</a:t>
            </a:r>
          </a:p>
          <a:p>
            <a:r>
              <a:rPr lang="en-IS" dirty="0"/>
              <a:t>Stelpan synti</a:t>
            </a:r>
          </a:p>
          <a:p>
            <a:r>
              <a:rPr lang="en-IS" dirty="0"/>
              <a:t>Strákarnir syntu</a:t>
            </a:r>
          </a:p>
        </p:txBody>
      </p:sp>
    </p:spTree>
    <p:extLst>
      <p:ext uri="{BB962C8B-B14F-4D97-AF65-F5344CB8AC3E}">
        <p14:creationId xmlns:p14="http://schemas.microsoft.com/office/powerpoint/2010/main" val="150442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CB663F-A03F-6639-6ADA-7E7A8B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Breyttu sagnorðunum í þátíð</a:t>
            </a:r>
            <a:br>
              <a:rPr lang="en-IS" dirty="0"/>
            </a:br>
            <a:r>
              <a:rPr lang="en-IS" dirty="0"/>
              <a:t>að leika - að ganga frá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B6C88-9750-07DD-FCEF-32702562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81" y="2721496"/>
            <a:ext cx="5747293" cy="4234296"/>
          </a:xfrm>
        </p:spPr>
        <p:txBody>
          <a:bodyPr/>
          <a:lstStyle/>
          <a:p>
            <a:r>
              <a:rPr lang="en-IS" sz="2800" dirty="0"/>
              <a:t>Strákurinn </a:t>
            </a:r>
            <a:r>
              <a:rPr lang="en-IS" sz="2800" b="1" dirty="0"/>
              <a:t>leikur</a:t>
            </a:r>
            <a:r>
              <a:rPr lang="en-IS" sz="2800" dirty="0"/>
              <a:t> fallega í dúkkukrók.</a:t>
            </a:r>
          </a:p>
          <a:p>
            <a:r>
              <a:rPr lang="en-IS" sz="2800" dirty="0"/>
              <a:t>Börnin </a:t>
            </a:r>
            <a:r>
              <a:rPr lang="en-IS" sz="2800" b="1" dirty="0"/>
              <a:t>leika</a:t>
            </a:r>
            <a:r>
              <a:rPr lang="en-IS" sz="2800" dirty="0"/>
              <a:t> fallega í garðinum.</a:t>
            </a:r>
          </a:p>
          <a:p>
            <a:r>
              <a:rPr lang="en-IS" sz="2800" dirty="0"/>
              <a:t>Stelpan </a:t>
            </a:r>
            <a:r>
              <a:rPr lang="en-IS" sz="2800" b="1" dirty="0"/>
              <a:t>gengur</a:t>
            </a:r>
            <a:r>
              <a:rPr lang="en-IS" sz="2800" dirty="0"/>
              <a:t> frá í listasmiðjunni.</a:t>
            </a:r>
          </a:p>
          <a:p>
            <a:r>
              <a:rPr lang="en-IS" sz="2800" dirty="0"/>
              <a:t>Strákarnir </a:t>
            </a:r>
            <a:r>
              <a:rPr lang="en-IS" sz="2800" b="1" dirty="0"/>
              <a:t>ganga</a:t>
            </a:r>
            <a:r>
              <a:rPr lang="en-IS" sz="2800" dirty="0"/>
              <a:t> frá kubbunum.</a:t>
            </a:r>
          </a:p>
          <a:p>
            <a:endParaRPr lang="en-I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76E50B-18CE-76BE-F18C-4280ABDE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5407" y="2746681"/>
            <a:ext cx="5747293" cy="4234296"/>
          </a:xfrm>
        </p:spPr>
        <p:txBody>
          <a:bodyPr/>
          <a:lstStyle/>
          <a:p>
            <a:r>
              <a:rPr lang="en-IS" dirty="0"/>
              <a:t>Strákurinn </a:t>
            </a:r>
          </a:p>
          <a:p>
            <a:r>
              <a:rPr lang="en-IS" dirty="0"/>
              <a:t>Börnin </a:t>
            </a:r>
          </a:p>
          <a:p>
            <a:r>
              <a:rPr lang="en-IS" dirty="0"/>
              <a:t>Stelpan </a:t>
            </a:r>
          </a:p>
          <a:p>
            <a:r>
              <a:rPr lang="en-IS" dirty="0"/>
              <a:t>Strákarnir</a:t>
            </a:r>
          </a:p>
        </p:txBody>
      </p:sp>
    </p:spTree>
    <p:extLst>
      <p:ext uri="{BB962C8B-B14F-4D97-AF65-F5344CB8AC3E}">
        <p14:creationId xmlns:p14="http://schemas.microsoft.com/office/powerpoint/2010/main" val="258245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295" y="921296"/>
            <a:ext cx="4968552" cy="1635075"/>
          </a:xfrm>
        </p:spPr>
        <p:txBody>
          <a:bodyPr/>
          <a:lstStyle/>
          <a:p>
            <a:r>
              <a:rPr lang="en-IS" sz="4000" dirty="0"/>
              <a:t>Formúlan</a:t>
            </a:r>
            <a:br>
              <a:rPr lang="en-IS" sz="4000" dirty="0"/>
            </a:br>
            <a:r>
              <a:rPr lang="en-IS" sz="4000" dirty="0"/>
              <a:t>  Kennimyndir </a:t>
            </a:r>
            <a:r>
              <a:rPr lang="en-IS" sz="2800" dirty="0"/>
              <a:t>(sterkar sagnir)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9B7DEEF-6DC6-0A27-DBAE-707C5ABDC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5" y="0"/>
            <a:ext cx="4464496" cy="7185992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1D16235-EBD5-0ADF-BC38-B280417B6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721496"/>
            <a:ext cx="679477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765A-E83D-6CD4-12FB-E0EC262D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búa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A5C2-0690-8368-F7FA-BE68B050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29409"/>
            <a:ext cx="11710988" cy="5112568"/>
          </a:xfrm>
        </p:spPr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45004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765A-E83D-6CD4-12FB-E0EC262D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búa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6A5C2-0690-8368-F7FA-BE68B050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29409"/>
            <a:ext cx="11710988" cy="5112568"/>
          </a:xfrm>
        </p:spPr>
        <p:txBody>
          <a:bodyPr/>
          <a:lstStyle/>
          <a:p>
            <a:r>
              <a:rPr lang="en-GB" dirty="0" err="1"/>
              <a:t>É</a:t>
            </a:r>
            <a:r>
              <a:rPr lang="en-IS" dirty="0"/>
              <a:t>g bjó</a:t>
            </a:r>
          </a:p>
          <a:p>
            <a:r>
              <a:rPr lang="en-GB" dirty="0" err="1"/>
              <a:t>Þ</a:t>
            </a:r>
            <a:r>
              <a:rPr lang="en-IS" dirty="0"/>
              <a:t>ú bjóst</a:t>
            </a:r>
          </a:p>
          <a:p>
            <a:r>
              <a:rPr lang="en-GB" dirty="0"/>
              <a:t>H</a:t>
            </a:r>
            <a:r>
              <a:rPr lang="en-IS" dirty="0"/>
              <a:t>ann bjó</a:t>
            </a:r>
          </a:p>
          <a:p>
            <a:r>
              <a:rPr lang="en-GB" dirty="0"/>
              <a:t>V</a:t>
            </a:r>
            <a:r>
              <a:rPr lang="en-IS" dirty="0"/>
              <a:t>ið bjuggum</a:t>
            </a:r>
          </a:p>
          <a:p>
            <a:r>
              <a:rPr lang="en-GB" dirty="0" err="1"/>
              <a:t>Þið</a:t>
            </a:r>
            <a:r>
              <a:rPr lang="en-GB" dirty="0"/>
              <a:t> </a:t>
            </a:r>
            <a:r>
              <a:rPr lang="en-GB" dirty="0" err="1"/>
              <a:t>bjugguð</a:t>
            </a:r>
            <a:endParaRPr lang="en-GB" dirty="0"/>
          </a:p>
          <a:p>
            <a:r>
              <a:rPr lang="en-GB" dirty="0" err="1"/>
              <a:t>Þeir</a:t>
            </a:r>
            <a:r>
              <a:rPr lang="en-GB" dirty="0"/>
              <a:t> </a:t>
            </a:r>
            <a:r>
              <a:rPr lang="en-GB" dirty="0" err="1"/>
              <a:t>bjuggu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882438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4331-D460-BD61-A0B6-AB784776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vinna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36F0-4FEE-7BB8-9F0F-5D0466B5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598243"/>
          </a:xfrm>
        </p:spPr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9401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4331-D460-BD61-A0B6-AB784776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vinna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36F0-4FEE-7BB8-9F0F-5D0466B5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598243"/>
          </a:xfrm>
        </p:spPr>
        <p:txBody>
          <a:bodyPr/>
          <a:lstStyle/>
          <a:p>
            <a:r>
              <a:rPr lang="en-IS" dirty="0"/>
              <a:t>Ég vann</a:t>
            </a:r>
          </a:p>
          <a:p>
            <a:r>
              <a:rPr lang="en-GB" dirty="0" err="1"/>
              <a:t>Þ</a:t>
            </a:r>
            <a:r>
              <a:rPr lang="en-IS" dirty="0"/>
              <a:t>ú vannst</a:t>
            </a:r>
          </a:p>
          <a:p>
            <a:r>
              <a:rPr lang="en-GB" dirty="0"/>
              <a:t>H</a:t>
            </a:r>
            <a:r>
              <a:rPr lang="en-IS" dirty="0"/>
              <a:t>ann vann</a:t>
            </a:r>
          </a:p>
          <a:p>
            <a:r>
              <a:rPr lang="en-GB" dirty="0"/>
              <a:t>V</a:t>
            </a:r>
            <a:r>
              <a:rPr lang="en-IS" dirty="0"/>
              <a:t>ið unnum</a:t>
            </a:r>
          </a:p>
          <a:p>
            <a:r>
              <a:rPr lang="en-GB" dirty="0" err="1"/>
              <a:t>Þ</a:t>
            </a:r>
            <a:r>
              <a:rPr lang="en-IS" dirty="0"/>
              <a:t>ið unnuð</a:t>
            </a:r>
          </a:p>
          <a:p>
            <a:r>
              <a:rPr lang="en-GB" dirty="0" err="1"/>
              <a:t>Þ</a:t>
            </a:r>
            <a:r>
              <a:rPr lang="en-IS" dirty="0"/>
              <a:t>eir unnu</a:t>
            </a:r>
          </a:p>
        </p:txBody>
      </p:sp>
    </p:spTree>
    <p:extLst>
      <p:ext uri="{BB962C8B-B14F-4D97-AF65-F5344CB8AC3E}">
        <p14:creationId xmlns:p14="http://schemas.microsoft.com/office/powerpoint/2010/main" val="66374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BBCCA-7813-D747-22BF-C8EBC1618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7" y="1065312"/>
            <a:ext cx="7200800" cy="6120680"/>
          </a:xfrm>
        </p:spPr>
        <p:txBody>
          <a:bodyPr/>
          <a:lstStyle/>
          <a:p>
            <a:pPr marL="0" indent="0">
              <a:buNone/>
            </a:pPr>
            <a:r>
              <a:rPr lang="en-IS" sz="3200" b="1" dirty="0"/>
              <a:t>Kennimyndir sterkra sagnorða</a:t>
            </a:r>
          </a:p>
          <a:p>
            <a:pPr marL="0" indent="0">
              <a:buNone/>
            </a:pPr>
            <a:r>
              <a:rPr lang="en-IS" sz="2000" b="1" dirty="0"/>
              <a:t>Veljið sagnorð og búið til setningar fyrir leikskóla</a:t>
            </a:r>
          </a:p>
          <a:p>
            <a:pPr marL="0" indent="0">
              <a:buNone/>
            </a:pPr>
            <a:endParaRPr lang="en-IS" sz="2000" b="1" dirty="0"/>
          </a:p>
          <a:p>
            <a:pPr marL="457200" indent="-457200">
              <a:buAutoNum type="arabicPeriod"/>
            </a:pPr>
            <a:r>
              <a:rPr lang="en-IS" sz="2000" b="1" dirty="0"/>
              <a:t>Við báðum foreldra að koma með pollaföt í gær.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höfum beðið foreldra að koma með pollaföt.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Hvað lengi hefur þú búið á Íslandi?</a:t>
            </a:r>
          </a:p>
          <a:p>
            <a:pPr marL="457200" indent="-457200">
              <a:buAutoNum type="arabicPeriod"/>
            </a:pPr>
            <a:r>
              <a:rPr lang="en-IS" sz="2000" b="1" dirty="0"/>
              <a:t>Hvað lengi bjóst þú á Íslandi?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höfum boðið foreldrum í kaffi í næstu viku.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höfum boðið foreldrum í kaffi á sumrin.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buðum foreldrum í kaffi í síðustu viku.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gátum gert þetta í gær.</a:t>
            </a:r>
          </a:p>
          <a:p>
            <a:pPr marL="457200" indent="-457200">
              <a:buAutoNum type="arabicPeriod"/>
            </a:pPr>
            <a:r>
              <a:rPr lang="en-IS" sz="2000" b="1" dirty="0"/>
              <a:t>Við </a:t>
            </a:r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7CA408C-2FA4-2E0C-8C0C-A919BB4B3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0" y="0"/>
            <a:ext cx="5256584" cy="7185992"/>
          </a:xfrm>
        </p:spPr>
      </p:pic>
    </p:spTree>
    <p:extLst>
      <p:ext uri="{BB962C8B-B14F-4D97-AF65-F5344CB8AC3E}">
        <p14:creationId xmlns:p14="http://schemas.microsoft.com/office/powerpoint/2010/main" val="20498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98A7-83CC-E5D0-D719-2F38FD5F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en-IS" dirty="0"/>
              <a:t>eik sagnorð – Sterk sagnorð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8DB3A-29A5-AD6E-6BA0-C58C35A2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4042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8BBCCA-7813-D747-22BF-C8EBC1618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7" y="1065312"/>
            <a:ext cx="7200800" cy="6120680"/>
          </a:xfrm>
        </p:spPr>
        <p:txBody>
          <a:bodyPr/>
          <a:lstStyle/>
          <a:p>
            <a:pPr marL="0" indent="0">
              <a:buNone/>
            </a:pPr>
            <a:r>
              <a:rPr lang="en-IS" sz="3200" b="1" dirty="0"/>
              <a:t>Kennimyndir sterkra sagnorða</a:t>
            </a:r>
          </a:p>
          <a:p>
            <a:pPr marL="0" indent="0">
              <a:buNone/>
            </a:pPr>
            <a:r>
              <a:rPr lang="en-IS" sz="2000" b="1" dirty="0"/>
              <a:t>Veljið sagnorð og búið til setningar fyrir leikskóla</a:t>
            </a:r>
          </a:p>
          <a:p>
            <a:pPr marL="0" indent="0">
              <a:buNone/>
            </a:pPr>
            <a:endParaRPr lang="en-IS" sz="2000" b="1" dirty="0"/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7CA408C-2FA4-2E0C-8C0C-A919BB4B3F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0" y="0"/>
            <a:ext cx="5256584" cy="7185992"/>
          </a:xfrm>
        </p:spPr>
      </p:pic>
    </p:spTree>
    <p:extLst>
      <p:ext uri="{BB962C8B-B14F-4D97-AF65-F5344CB8AC3E}">
        <p14:creationId xmlns:p14="http://schemas.microsoft.com/office/powerpoint/2010/main" val="2926195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CD0C9E-C314-3A19-069C-7C2FB03F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89" y="786926"/>
            <a:ext cx="5011204" cy="1214490"/>
          </a:xfrm>
        </p:spPr>
        <p:txBody>
          <a:bodyPr/>
          <a:lstStyle/>
          <a:p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 err="1"/>
              <a:t>Lýsingarháttur</a:t>
            </a:r>
            <a:r>
              <a:rPr lang="en-US" sz="3200" dirty="0"/>
              <a:t> </a:t>
            </a:r>
            <a:r>
              <a:rPr lang="en-US" sz="3200" dirty="0" err="1"/>
              <a:t>þátíðar</a:t>
            </a:r>
            <a:br>
              <a:rPr lang="en-US" sz="3200" dirty="0"/>
            </a:br>
            <a:r>
              <a:rPr lang="en-US" sz="3200" dirty="0"/>
              <a:t>		- </a:t>
            </a:r>
            <a:r>
              <a:rPr lang="en-US" sz="3200" dirty="0" err="1">
                <a:solidFill>
                  <a:srgbClr val="FF0000"/>
                </a:solidFill>
              </a:rPr>
              <a:t>að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00B050"/>
                </a:solidFill>
              </a:rPr>
              <a:t>t</a:t>
            </a:r>
            <a:r>
              <a:rPr lang="en-US" sz="3200" dirty="0"/>
              <a:t> - </a:t>
            </a:r>
            <a:r>
              <a:rPr lang="en-US" sz="3200" dirty="0" err="1">
                <a:solidFill>
                  <a:srgbClr val="0070C0"/>
                </a:solidFill>
              </a:rPr>
              <a:t>ið</a:t>
            </a:r>
            <a:r>
              <a:rPr lang="en-US" sz="3200" dirty="0"/>
              <a:t> 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6BF1D1EC-AEC6-86E4-ADBB-152351408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9" y="1245296"/>
            <a:ext cx="7274482" cy="5201252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2928765-261A-1498-C03D-D5F57DC93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673" y="2315770"/>
            <a:ext cx="5112567" cy="474288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Regla</a:t>
            </a:r>
            <a:r>
              <a:rPr lang="en-US" dirty="0">
                <a:solidFill>
                  <a:srgbClr val="FF0000"/>
                </a:solidFill>
              </a:rPr>
              <a:t> 1 – </a:t>
            </a:r>
            <a:r>
              <a:rPr lang="en-US" dirty="0" err="1">
                <a:solidFill>
                  <a:srgbClr val="FF0000"/>
                </a:solidFill>
              </a:rPr>
              <a:t>að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borðað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skrifað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passað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00B050"/>
                </a:solidFill>
              </a:rPr>
              <a:t>Regla</a:t>
            </a:r>
            <a:r>
              <a:rPr lang="en-US" dirty="0">
                <a:solidFill>
                  <a:srgbClr val="00B050"/>
                </a:solidFill>
              </a:rPr>
              <a:t> 2 – t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keyrt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  </a:t>
            </a:r>
            <a:r>
              <a:rPr lang="en-US" dirty="0" err="1">
                <a:solidFill>
                  <a:srgbClr val="00B050"/>
                </a:solidFill>
              </a:rPr>
              <a:t>lært</a:t>
            </a:r>
            <a:r>
              <a:rPr lang="en-US" dirty="0"/>
              <a:t> 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keypt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Regla</a:t>
            </a:r>
            <a:r>
              <a:rPr lang="en-US" dirty="0">
                <a:solidFill>
                  <a:srgbClr val="0070C0"/>
                </a:solidFill>
              </a:rPr>
              <a:t> 3, 4, 5 – </a:t>
            </a:r>
            <a:r>
              <a:rPr lang="en-US" dirty="0" err="1">
                <a:solidFill>
                  <a:srgbClr val="0070C0"/>
                </a:solidFill>
              </a:rPr>
              <a:t>ið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grátið</a:t>
            </a:r>
            <a:r>
              <a:rPr lang="en-US" dirty="0">
                <a:solidFill>
                  <a:srgbClr val="0070C0"/>
                </a:solidFill>
              </a:rPr>
              <a:t>,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drukkið</a:t>
            </a:r>
            <a:r>
              <a:rPr lang="en-US" dirty="0">
                <a:solidFill>
                  <a:srgbClr val="0070C0"/>
                </a:solidFill>
              </a:rPr>
              <a:t>, 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     </a:t>
            </a:r>
            <a:r>
              <a:rPr lang="en-US" dirty="0" err="1">
                <a:solidFill>
                  <a:srgbClr val="0070C0"/>
                </a:solidFill>
              </a:rPr>
              <a:t>búið</a:t>
            </a:r>
            <a:r>
              <a:rPr lang="en-US" dirty="0">
                <a:solidFill>
                  <a:srgbClr val="0070C0"/>
                </a:solidFill>
              </a:rPr>
              <a:t>, 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     </a:t>
            </a:r>
            <a:r>
              <a:rPr lang="en-US" dirty="0" err="1">
                <a:solidFill>
                  <a:srgbClr val="0070C0"/>
                </a:solidFill>
              </a:rPr>
              <a:t>lesið</a:t>
            </a:r>
            <a:r>
              <a:rPr lang="en-US" dirty="0">
                <a:solidFill>
                  <a:srgbClr val="0070C0"/>
                </a:solidFill>
              </a:rPr>
              <a:t>, </a:t>
            </a:r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     </a:t>
            </a:r>
            <a:r>
              <a:rPr lang="en-US" dirty="0" err="1">
                <a:solidFill>
                  <a:srgbClr val="0070C0"/>
                </a:solidFill>
              </a:rPr>
              <a:t>farið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66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39CB46-28E3-6839-1A65-5D8A38C5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Mentorinn kemur með í 30 mínútur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FDB5E-39BF-1A52-CB32-04DCD91F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1559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F217E-CB24-3B56-C191-0B515BE3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Sagnorðareglur nútíð - upprifjun</a:t>
            </a:r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61B1655-C190-547A-6A9D-AD16E6CD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8" y="2371725"/>
            <a:ext cx="9338621" cy="4162425"/>
          </a:xfrm>
        </p:spPr>
      </p:pic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9249"/>
            <a:ext cx="11710988" cy="1080119"/>
          </a:xfrm>
        </p:spPr>
        <p:txBody>
          <a:bodyPr/>
          <a:lstStyle/>
          <a:p>
            <a:r>
              <a:rPr lang="en-IS" sz="3600" dirty="0"/>
              <a:t>Sagnorðareglur þátíð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8DB68150-0660-41CB-59B9-93EE1C00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4" y="1281336"/>
            <a:ext cx="7920880" cy="5961855"/>
          </a:xfrm>
        </p:spPr>
      </p:pic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9249"/>
            <a:ext cx="11710988" cy="1080119"/>
          </a:xfrm>
        </p:spPr>
        <p:txBody>
          <a:bodyPr/>
          <a:lstStyle/>
          <a:p>
            <a:r>
              <a:rPr lang="en-IS" sz="3600" dirty="0"/>
              <a:t>Sagnorðareglur þátíð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8DB68150-0660-41CB-59B9-93EE1C00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3" y="1353345"/>
            <a:ext cx="7920880" cy="5961855"/>
          </a:xfrm>
        </p:spPr>
      </p:pic>
      <p:pic>
        <p:nvPicPr>
          <p:cNvPr id="9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951E27C1-842F-9E3C-2BFB-5F1401D8E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93" y="2577480"/>
            <a:ext cx="4248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02EA-DE21-A209-66CA-A4856CEC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631736"/>
          </a:xfrm>
        </p:spPr>
        <p:txBody>
          <a:bodyPr/>
          <a:lstStyle/>
          <a:p>
            <a:r>
              <a:rPr lang="en-IS" dirty="0"/>
              <a:t>Tvær </a:t>
            </a:r>
            <a:r>
              <a:rPr lang="en-IS" u="sng" dirty="0"/>
              <a:t>beygingar</a:t>
            </a:r>
            <a:r>
              <a:rPr lang="en-IS" dirty="0"/>
              <a:t> þátíðar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516E4-2C23-6426-A78D-AC18113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793" y="2260807"/>
            <a:ext cx="4248472" cy="1036753"/>
          </a:xfrm>
        </p:spPr>
        <p:txBody>
          <a:bodyPr/>
          <a:lstStyle/>
          <a:p>
            <a:r>
              <a:rPr lang="en-IS" dirty="0">
                <a:solidFill>
                  <a:srgbClr val="0070C0"/>
                </a:solidFill>
              </a:rPr>
              <a:t>Veikar - reglur 1 og 2</a:t>
            </a:r>
          </a:p>
          <a:p>
            <a:r>
              <a:rPr lang="en-IS" dirty="0">
                <a:solidFill>
                  <a:srgbClr val="0070C0"/>
                </a:solidFill>
              </a:rPr>
              <a:t> 		  </a:t>
            </a:r>
            <a:r>
              <a:rPr lang="en-IS" u="sng" dirty="0">
                <a:solidFill>
                  <a:srgbClr val="0070C0"/>
                </a:solidFill>
              </a:rPr>
              <a:t>að borða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94080-B747-ADD8-ED1C-FC46F1B3F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3841" y="3329527"/>
            <a:ext cx="5184576" cy="3205047"/>
          </a:xfrm>
        </p:spPr>
        <p:txBody>
          <a:bodyPr/>
          <a:lstStyle/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Ég 		borð</a:t>
            </a:r>
            <a:r>
              <a:rPr lang="is-IS" b="1" dirty="0">
                <a:solidFill>
                  <a:srgbClr val="0070C0"/>
                </a:solidFill>
              </a:rPr>
              <a:t>aði -     lærði</a:t>
            </a:r>
          </a:p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Þú 		borð</a:t>
            </a:r>
            <a:r>
              <a:rPr lang="is-IS" b="1" dirty="0">
                <a:solidFill>
                  <a:srgbClr val="0070C0"/>
                </a:solidFill>
              </a:rPr>
              <a:t>aðir -   lærðir</a:t>
            </a:r>
          </a:p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Hann 	borð</a:t>
            </a:r>
            <a:r>
              <a:rPr lang="is-IS" b="1" dirty="0">
                <a:solidFill>
                  <a:srgbClr val="0070C0"/>
                </a:solidFill>
              </a:rPr>
              <a:t>aði -    lærði</a:t>
            </a:r>
          </a:p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Við 	borð</a:t>
            </a:r>
            <a:r>
              <a:rPr lang="is-IS" b="1" dirty="0">
                <a:solidFill>
                  <a:srgbClr val="0070C0"/>
                </a:solidFill>
              </a:rPr>
              <a:t>uðum - lærðum</a:t>
            </a:r>
          </a:p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Þið 	borð</a:t>
            </a:r>
            <a:r>
              <a:rPr lang="is-IS" b="1" dirty="0">
                <a:solidFill>
                  <a:srgbClr val="0070C0"/>
                </a:solidFill>
              </a:rPr>
              <a:t>uðuð - lærðuð</a:t>
            </a:r>
          </a:p>
          <a:p>
            <a:pPr marL="0" indent="0">
              <a:buNone/>
            </a:pPr>
            <a:r>
              <a:rPr lang="is-IS" dirty="0">
                <a:solidFill>
                  <a:srgbClr val="0070C0"/>
                </a:solidFill>
              </a:rPr>
              <a:t>Þeir 	borð</a:t>
            </a:r>
            <a:r>
              <a:rPr lang="is-IS" b="1" dirty="0">
                <a:solidFill>
                  <a:srgbClr val="0070C0"/>
                </a:solidFill>
              </a:rPr>
              <a:t>uðu -   lærðu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86D3B-D6F1-AAC0-1AFB-043CDED76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2433" y="2260807"/>
            <a:ext cx="5279668" cy="103675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IS" dirty="0">
                <a:solidFill>
                  <a:srgbClr val="FF0000"/>
                </a:solidFill>
              </a:rPr>
              <a:t>terkar – reglur 3, 4 og 5</a:t>
            </a:r>
          </a:p>
          <a:p>
            <a:r>
              <a:rPr lang="en-IS" dirty="0">
                <a:solidFill>
                  <a:srgbClr val="FF0000"/>
                </a:solidFill>
              </a:rPr>
              <a:t>		 </a:t>
            </a:r>
            <a:r>
              <a:rPr lang="en-IS" u="sng" dirty="0">
                <a:solidFill>
                  <a:srgbClr val="FF0000"/>
                </a:solidFill>
              </a:rPr>
              <a:t>að koma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62D90-9538-24F8-B8D1-BB8F6B8F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30505" y="3329526"/>
            <a:ext cx="4631597" cy="371244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É</a:t>
            </a:r>
            <a:r>
              <a:rPr lang="en-IS" dirty="0">
                <a:solidFill>
                  <a:srgbClr val="FF0000"/>
                </a:solidFill>
              </a:rPr>
              <a:t>g 		kom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Þ</a:t>
            </a:r>
            <a:r>
              <a:rPr lang="en-IS" dirty="0">
                <a:solidFill>
                  <a:srgbClr val="FF0000"/>
                </a:solidFill>
              </a:rPr>
              <a:t>ú 		kom</a:t>
            </a:r>
            <a:r>
              <a:rPr lang="en-IS" b="1" dirty="0">
                <a:solidFill>
                  <a:srgbClr val="FF0000"/>
                </a:solidFill>
              </a:rPr>
              <a:t>st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IS" dirty="0">
                <a:solidFill>
                  <a:srgbClr val="FF0000"/>
                </a:solidFill>
              </a:rPr>
              <a:t>ann 	kom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IS" dirty="0">
                <a:solidFill>
                  <a:srgbClr val="FF0000"/>
                </a:solidFill>
              </a:rPr>
              <a:t>ið 	kom</a:t>
            </a:r>
            <a:r>
              <a:rPr lang="en-IS" b="1" dirty="0">
                <a:solidFill>
                  <a:srgbClr val="FF0000"/>
                </a:solidFill>
              </a:rPr>
              <a:t>um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Þ</a:t>
            </a:r>
            <a:r>
              <a:rPr lang="en-IS" dirty="0">
                <a:solidFill>
                  <a:srgbClr val="FF0000"/>
                </a:solidFill>
              </a:rPr>
              <a:t>ið 	kom</a:t>
            </a:r>
            <a:r>
              <a:rPr lang="en-IS" b="1" dirty="0">
                <a:solidFill>
                  <a:srgbClr val="FF0000"/>
                </a:solidFill>
              </a:rPr>
              <a:t>uð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Þ</a:t>
            </a:r>
            <a:r>
              <a:rPr lang="en-IS" dirty="0">
                <a:solidFill>
                  <a:srgbClr val="FF0000"/>
                </a:solidFill>
              </a:rPr>
              <a:t>eir 	kom</a:t>
            </a:r>
            <a:r>
              <a:rPr lang="en-IS" b="1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25750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7ACB8-6480-D924-A5ED-9F6BD30A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Tvær </a:t>
            </a:r>
            <a:r>
              <a:rPr lang="en-IS" u="sng" dirty="0"/>
              <a:t>tegundir</a:t>
            </a:r>
            <a:r>
              <a:rPr lang="en-IS" dirty="0"/>
              <a:t> af þátíð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D94D2-ED38-AB89-DE58-E1A09E23C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929409"/>
            <a:ext cx="5749552" cy="682413"/>
          </a:xfrm>
        </p:spPr>
        <p:txBody>
          <a:bodyPr/>
          <a:lstStyle/>
          <a:p>
            <a:r>
              <a:rPr lang="en-IS" dirty="0"/>
              <a:t> </a:t>
            </a:r>
            <a:r>
              <a:rPr lang="en-IS" dirty="0">
                <a:solidFill>
                  <a:srgbClr val="0070C0"/>
                </a:solidFill>
              </a:rPr>
              <a:t>veik = endar -i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A5760-393D-FA1A-5494-2E26D54C8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2611822"/>
            <a:ext cx="5749552" cy="435814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</a:t>
            </a:r>
            <a:r>
              <a:rPr lang="en-IS" dirty="0">
                <a:solidFill>
                  <a:srgbClr val="0070C0"/>
                </a:solidFill>
              </a:rPr>
              <a:t>orðað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GB" dirty="0">
                <a:solidFill>
                  <a:srgbClr val="0070C0"/>
                </a:solidFill>
              </a:rPr>
              <a:t>S</a:t>
            </a:r>
            <a:r>
              <a:rPr lang="en-IS" dirty="0">
                <a:solidFill>
                  <a:srgbClr val="0070C0"/>
                </a:solidFill>
              </a:rPr>
              <a:t>krifað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IS">
                <a:solidFill>
                  <a:srgbClr val="0070C0"/>
                </a:solidFill>
              </a:rPr>
              <a:t>Bakað</a:t>
            </a:r>
            <a:r>
              <a:rPr lang="en-IS" b="1">
                <a:solidFill>
                  <a:srgbClr val="0070C0"/>
                </a:solidFill>
              </a:rPr>
              <a:t>i – við bökuðum</a:t>
            </a:r>
            <a:endParaRPr lang="en-IS" b="1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IS" dirty="0">
                <a:solidFill>
                  <a:srgbClr val="0070C0"/>
                </a:solidFill>
              </a:rPr>
              <a:t>orfð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GB" dirty="0">
                <a:solidFill>
                  <a:srgbClr val="0070C0"/>
                </a:solidFill>
              </a:rPr>
              <a:t>K</a:t>
            </a:r>
            <a:r>
              <a:rPr lang="en-IS" dirty="0">
                <a:solidFill>
                  <a:srgbClr val="0070C0"/>
                </a:solidFill>
              </a:rPr>
              <a:t>eypt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GB" dirty="0">
                <a:solidFill>
                  <a:srgbClr val="0070C0"/>
                </a:solidFill>
              </a:rPr>
              <a:t>L</a:t>
            </a:r>
            <a:r>
              <a:rPr lang="en-IS" dirty="0">
                <a:solidFill>
                  <a:srgbClr val="0070C0"/>
                </a:solidFill>
              </a:rPr>
              <a:t>ærð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GB" dirty="0">
                <a:solidFill>
                  <a:srgbClr val="0070C0"/>
                </a:solidFill>
              </a:rPr>
              <a:t>K</a:t>
            </a:r>
            <a:r>
              <a:rPr lang="en-IS" dirty="0">
                <a:solidFill>
                  <a:srgbClr val="0070C0"/>
                </a:solidFill>
              </a:rPr>
              <a:t>eyrð</a:t>
            </a:r>
            <a:r>
              <a:rPr lang="en-IS" b="1" dirty="0">
                <a:solidFill>
                  <a:srgbClr val="0070C0"/>
                </a:solidFill>
              </a:rPr>
              <a:t>i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É</a:t>
            </a:r>
            <a:r>
              <a:rPr lang="en-IS" b="1" dirty="0">
                <a:solidFill>
                  <a:srgbClr val="0070C0"/>
                </a:solidFill>
              </a:rPr>
              <a:t>g talaði – við töluðum</a:t>
            </a:r>
          </a:p>
          <a:p>
            <a:endParaRPr lang="en-I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EC6056-E492-097B-0FED-16D1551E5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291" y="1929409"/>
            <a:ext cx="6016758" cy="682413"/>
          </a:xfrm>
        </p:spPr>
        <p:txBody>
          <a:bodyPr/>
          <a:lstStyle/>
          <a:p>
            <a:r>
              <a:rPr lang="en-IS" dirty="0"/>
              <a:t> </a:t>
            </a:r>
            <a:r>
              <a:rPr lang="en-IS" dirty="0">
                <a:solidFill>
                  <a:srgbClr val="FF0000"/>
                </a:solidFill>
              </a:rPr>
              <a:t>sterk = endar </a:t>
            </a:r>
            <a:r>
              <a:rPr lang="en-US" sz="32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dirty="0">
                <a:solidFill>
                  <a:srgbClr val="FF0000"/>
                </a:solidFill>
              </a:rPr>
              <a:t> (engin ending)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655B39-9F3E-0729-9A9F-D3EADF962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402674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IS" dirty="0">
                <a:solidFill>
                  <a:srgbClr val="FF0000"/>
                </a:solidFill>
              </a:rPr>
              <a:t>ór (að fara)</a:t>
            </a:r>
          </a:p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IS" dirty="0">
                <a:solidFill>
                  <a:srgbClr val="FF0000"/>
                </a:solidFill>
              </a:rPr>
              <a:t>om (að koma)</a:t>
            </a:r>
          </a:p>
          <a:p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IS" dirty="0">
                <a:solidFill>
                  <a:srgbClr val="FF0000"/>
                </a:solidFill>
              </a:rPr>
              <a:t>ann (að vinna)</a:t>
            </a:r>
          </a:p>
          <a:p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IS" dirty="0">
                <a:solidFill>
                  <a:srgbClr val="FF0000"/>
                </a:solidFill>
              </a:rPr>
              <a:t>rakk (að drekka)</a:t>
            </a:r>
          </a:p>
          <a:p>
            <a:r>
              <a:rPr lang="en-GB" dirty="0" err="1">
                <a:solidFill>
                  <a:srgbClr val="FF0000"/>
                </a:solidFill>
              </a:rPr>
              <a:t>Þ</a:t>
            </a:r>
            <a:r>
              <a:rPr lang="en-IS" dirty="0">
                <a:solidFill>
                  <a:srgbClr val="FF0000"/>
                </a:solidFill>
              </a:rPr>
              <a:t>reif (að þrífa)</a:t>
            </a:r>
          </a:p>
          <a:p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IS" dirty="0">
                <a:solidFill>
                  <a:srgbClr val="FF0000"/>
                </a:solidFill>
              </a:rPr>
              <a:t>ljóp (að hlaupa)</a:t>
            </a:r>
          </a:p>
          <a:p>
            <a:r>
              <a:rPr lang="en-IS" dirty="0">
                <a:solidFill>
                  <a:srgbClr val="FF0000"/>
                </a:solidFill>
              </a:rPr>
              <a:t>Grét (að gráta)</a:t>
            </a:r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9969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4C3DC1-8008-1EAE-D208-38E55D64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Hvernig er best að læra þátíð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146E1D-6F24-724D-8401-F5E025CC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Finna sagnorð sem þið notið oft og læra þau.</a:t>
            </a:r>
          </a:p>
          <a:p>
            <a:r>
              <a:rPr lang="en-GB" dirty="0"/>
              <a:t>L</a:t>
            </a:r>
            <a:r>
              <a:rPr lang="en-IS" dirty="0"/>
              <a:t>æra um veik og sterk sagnorð.</a:t>
            </a:r>
          </a:p>
          <a:p>
            <a:r>
              <a:rPr lang="en-IS" dirty="0"/>
              <a:t>Segja frá hvað þið gerðuð um helgina, um páskana, í gær …</a:t>
            </a:r>
          </a:p>
        </p:txBody>
      </p:sp>
    </p:spTree>
    <p:extLst>
      <p:ext uri="{BB962C8B-B14F-4D97-AF65-F5344CB8AC3E}">
        <p14:creationId xmlns:p14="http://schemas.microsoft.com/office/powerpoint/2010/main" val="1784233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9107</TotalTime>
  <Words>1229</Words>
  <Application>Microsoft Macintosh PowerPoint</Application>
  <PresentationFormat>Custom</PresentationFormat>
  <Paragraphs>216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1_Office Theme</vt:lpstr>
      <vt:lpstr>7. lota </vt:lpstr>
      <vt:lpstr>Hvað er þátíð?</vt:lpstr>
      <vt:lpstr>Veik sagnorð – Sterk sagnorð</vt:lpstr>
      <vt:lpstr>Sagnorðareglur nútíð - upprifjun</vt:lpstr>
      <vt:lpstr>Sagnorðareglur þátíð</vt:lpstr>
      <vt:lpstr>Sagnorðareglur þátíð</vt:lpstr>
      <vt:lpstr>Tvær beygingar þátíðar</vt:lpstr>
      <vt:lpstr>Tvær tegundir af þátíð</vt:lpstr>
      <vt:lpstr>Hvernig er best að læra þátíð</vt:lpstr>
      <vt:lpstr>Hvaða sagnorð í þátíð notið þið oft</vt:lpstr>
      <vt:lpstr>Hvaða sagnorð í þátíð notið þið oft</vt:lpstr>
      <vt:lpstr>Veldu sagnorð og settu í þátíð</vt:lpstr>
      <vt:lpstr>Setningar í reglu 1</vt:lpstr>
      <vt:lpstr>Setngingar í reglu 1</vt:lpstr>
      <vt:lpstr>Setningar í reglu 2</vt:lpstr>
      <vt:lpstr>Setningar í reglu 2</vt:lpstr>
      <vt:lpstr>Setningar í reglum 3, 4 og 5</vt:lpstr>
      <vt:lpstr>Setningar í reglum 3, 4 og 5</vt:lpstr>
      <vt:lpstr>PowerPoint Presentation</vt:lpstr>
      <vt:lpstr>Æfingar</vt:lpstr>
      <vt:lpstr>Breyttu sagnorðunum í þátíð að læra – að synda</vt:lpstr>
      <vt:lpstr>Breyttu sagnorðunum í þátíð að læra – að synda</vt:lpstr>
      <vt:lpstr>Breyttu sagnorðunum í þátíð að leika - að ganga frá</vt:lpstr>
      <vt:lpstr>Formúlan   Kennimyndir (sterkar sagnir)</vt:lpstr>
      <vt:lpstr>Að búa</vt:lpstr>
      <vt:lpstr>Að búa</vt:lpstr>
      <vt:lpstr>Að vinna</vt:lpstr>
      <vt:lpstr>Að vinna</vt:lpstr>
      <vt:lpstr>PowerPoint Presentation</vt:lpstr>
      <vt:lpstr>PowerPoint Presentation</vt:lpstr>
      <vt:lpstr>    Lýsingarháttur þátíðar   - að - t - ið </vt:lpstr>
      <vt:lpstr>Mentorinn kemur með í 30 mínútur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8</cp:revision>
  <dcterms:created xsi:type="dcterms:W3CDTF">2021-03-23T18:16:13Z</dcterms:created>
  <dcterms:modified xsi:type="dcterms:W3CDTF">2024-04-22T16:23:03Z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