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2" r:id="rId2"/>
    <p:sldId id="256" r:id="rId3"/>
    <p:sldId id="282" r:id="rId4"/>
    <p:sldId id="269" r:id="rId5"/>
    <p:sldId id="277" r:id="rId6"/>
    <p:sldId id="284" r:id="rId7"/>
    <p:sldId id="283" r:id="rId8"/>
    <p:sldId id="281" r:id="rId9"/>
    <p:sldId id="279" r:id="rId10"/>
    <p:sldId id="280" r:id="rId11"/>
    <p:sldId id="278" r:id="rId12"/>
    <p:sldId id="275" r:id="rId13"/>
    <p:sldId id="259" r:id="rId14"/>
    <p:sldId id="290" r:id="rId15"/>
    <p:sldId id="276" r:id="rId16"/>
    <p:sldId id="289" r:id="rId17"/>
    <p:sldId id="288" r:id="rId18"/>
    <p:sldId id="285" r:id="rId19"/>
    <p:sldId id="291" r:id="rId20"/>
    <p:sldId id="292" r:id="rId21"/>
  </p:sldIdLst>
  <p:sldSz cx="12192000" cy="6858000"/>
  <p:notesSz cx="6858000" cy="9144000"/>
  <p:defaultTextStyle>
    <a:defPPr>
      <a:defRPr lang="en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6"/>
    <p:restoredTop sz="96327"/>
  </p:normalViewPr>
  <p:slideViewPr>
    <p:cSldViewPr snapToGrid="0">
      <p:cViewPr varScale="1">
        <p:scale>
          <a:sx n="138" d="100"/>
          <a:sy n="138" d="100"/>
        </p:scale>
        <p:origin x="8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9T14:50:37.1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25370 6416 24575,'-35'24'0,"-1"1"0,0-4 0,0 1 0,9-6 0,-1 1 0,2-1 0,-4-1 0,3-2 0,4-2 0,2-1 0,-3 1 0,2 1 0,2-1 0,-6 4 0,3-1 0,0 1 0,0 1 0,2-3 0,1 2 0,-2 1 0,2-1 0,2-1 0,-5 3 0,-13 11 0,18-14 0,-4 4 0,8-7 0,1 0 0,-4 1 0,-1 3 0,-10 8-1093,3 2 1,-5 8 0,-2 4 436,7-6 1,-2 4-1,0 1 1,-2 0 0,1 0 609,-2-1 0,-1-1 0,1 1 0,0-1 0,1 0 46,4-2 0,3 1 0,-1-1 0,0-1 0,-3-2-656,-3-2 1,-2-2-1,-1 0 1,1-3 0,4-4 25,-8 1 0,0-1 523,-2 6 0,-4 2 0,4-4 107,10-8 0,4-4 0,4 0 0,5-3 3276,3-4-2174,9-3 2174,1 0-5,-9 3-2554,-2 6-717,-9 5 0,1 1 0,-2-1 0,3-1 0,0-1 0,5-3 0,-3 3 0,2-1 0,-9 13 0,3-2 0,4-2 0,-1-1 0,-3 6 0,-1-4 0,0 1 0,-6 2 0,6-6 0,2 0 0,0-1 0,-1 1 0,12-8 0,-5 5 0,6-7 0,-4 3 0,6-4 0,-3 2 0,6-4 0,0 1 0,2-5 0,-1 1 0,0 1 0,-2 0 0,-2 2 0,2-1 0,-4 3 0,2-1 0,-1 1 0,0-1 0,1 1 0,0-1 0,1 0 0,-1 1 0,2-2 0,-1 1 0,2-1 0,0-2 0,-1 3 0,2-2 0,-6 5 0,3-3 0,-4 5 0,4-6 0,-2 2 0,5-3 0,-3 1 0,3-2 0,-4 4 0,2-2 0,-2 2 0,3-1 0,-1 1 0,3-3 0,-1 1 0,2-3 0,-2 0 0,1 2 0,0 1 0,-2 0 0,2-2 0,-1 1 0,1-1 0,-1 1 0,1-2 0,-1 2 0,0-1 0,1 0 0,-2 1 0,2-2 0,-1 0 0,2 0 0,0-1 0,-1 0 0,0 0 0,1 1 0,0 0 0,1-1 0,1-1 0,-2-13 0,2-8 0,-1-6 0,1-5 0,-2 15 0,-1-4 0,0 12 0,0 0 0,1 6 0,-1 0 0,1 3 0,-1-2 0,0 0 0,1-1 0,-1 1 0,1-3 0,-2 2 0,1-2 0,0 2 0,-1-3 0,1 1 0,0 1 0,1 2 0,-2-5 0,1 3 0,0-10 0,1 4 0,0-6 0,0 7 0,0-2 0,0 6 0,1-1 0,-1 3 0,0-3 0,0 1 0,1-5 0,0 4 0,-1 1 0,2 4 0,8 7 0,4 5 0,4 1 0,0-1 0,-5-3 0,-3-1 0,-3-2 0,-3-3 0,-2-1 0,6 6 0,-3-3 0,6 6 0,-6-7 0,4 3 0,-4-3 0,4 3 0,-4-2 0,6 3 0,-5-1 0,5 2 0,-4-2 0,2 1 0,-5-2 0,2 0 0,-4-3 0,1 1 0,0-1 0,1 1 0,-1 0 0,-2-1 0,2 0 0,0-1 0,0 3 0,2 0 0,-1 0 0,1-1 0,-1 1 0,0 0 0,2 1 0,-1 0 0,-1-1 0,-1-1 0,2 3 0,0 0 0,2 5 0,0-1 0,-3-4 0,0-1 0,-3-3 0,0-2 0,-1 1 0,-12-1 0,0 1 0,-12-2 0,3 0 0,-1 0 0,0-1 0,3 1 0,3-1 0,4 2 0,3-1 0,1 1 0,0 0 0,2 0 0,2 0 0,-2 0 0,2-1 0,-2 1 0,1 0 0,4 0 0,-1 0 0,-1 0 0,0 0 0,1 1 0,0 0 0,1-1 0,0 1 0,-3 1 0,2 1 0,-3 0 0,4-1 0,0-3 0,5-19 0,-1 7 0,2-23 0,-2 22 0,0-4 0,-3 11 0,0 1 0,0 4 0,-1-2 0,0 3 0,1-3 0,-1-3 0,1 2 0,-1-3 0,1 3 0,-1 4 0,3 1 0,2 4 0,4 6 0,6 6 0,-3-2 0,1 0 0,-5-7 0,1 2 0,-4-4 0,1 1 0,-1-2 0,3 2 0,-4-1 0,7 2 0,-6-4 0,1 1 0,-4-3 0,0 0 0,-13-13 0,3 4 0,-18-15 0,11 10 0,-11-4 0,16 8 0,-2-1 0,10 8 0,0-2 0,-1-1 0,-2-2 0,2 1 0,0 1 0,3 2 0,0 1 0,-1 0 0,1 0 0,-1-1 0,0 0 0,1-1 0,1 2 0,6 10 0,2 0 0,11 14 0,-2-7 0,6 3 0,-1-3 0,-1-2 0,-4-2 0,-4-4 0,-4-3 0,-3 0 0,-3-3 0,1 1 0,-1 0 0,0 0 0,4 3 0,1 3 0,0-2 0,-2 0 0,-2-4 0,-2-1 0,-2-1 0,-12 3 0,0 0 0,-26 0 0,17-1 0,-10 0 0,21-1 0,3 0 0,0 3 0,4-1 0,-5 4 0,4-6 0,2 0 0,1 7 0,0-3 0,0 6 0,1-7 0,0-1 0,0-2 0,3-3 0,2 1 0,4-2 0,5 1 0,-6 1 0,12 0 0,-9 0 0,8 0 0,-9 0 0,3 1 0,-7 0 0,-2 0 0,-10 0 0,-11 2 0,-8 0 0,-9 0 0,2 0 0,2-1 0,7 0 0,10-1 0,8 0 0,5 0 0,3 2 0,0 0 0,1 2 0,-17 3 0,10-3 0,-12 1 0,14-4 0</inkml:trace>
  <inkml:trace contextRef="#ctx0" brushRef="#br0" timeOffset="19858">12851 14696 24575,'7'-3'0,"10"1"0,24 2 0,-10 0 0,4 1-1639,7-1 1,4 1 1632,-10-1 0,0 1 1,2 0-735,5 0 1,2 1 0,-1 0 739,1 0 0,0 0 0,2 1-506,-4 0 1,1-1 0,1 1 0,-1 0 505,0 0 0,-1 1 0,1-2 0,0 2 0,-6-1 0,3 1 0,-2-1 0,0 0 0,1 1 0,7 0 0,-1 1 0,-1 0 0,1 1 0,-1-1 0,-1 2 0,0 0 0,-1 0-489,-3 0 1,-2 0-1,0 1 1,0 0 488,-1 1 0,-1 0 0,1 1 0,-2-1 0,0 3 0,-1-2 0,0 1 0,4 2 0,1 1 0,2 2 0,3 1 0,-1 0 0,-3-1 0,2 1 0,-3-1 0,2 1 0,2 0 0,-8-1 0,3 1 0,1 0 0,2 2 0,-2-1 0,-3-1 0,-2-2 0,3 2 0,-5-1 0,-1-1 0,2 3 0,4 2 0,1 1 0,1 2 0,-4-3 0,-4 0 464,8 5 0,-4 1-464,-6-5 0,3 3 0,0-1 0,-4 0 0,7 4 0,-1 1 0,-3-3 0,5 3 0,-1 1 0,-3-3 508,-4-1 1,-2-3 0,2 3-509,5 3 0,2 3 0,1 0 0,-4-2 0,-6-6 0,-2 0 0,2 1 0,4 3 0,2 4 0,1 0 0,-4-4 0,4 7 0,0 0 0,-7-7 0,3 5 0,0-1 0,-4-3 0,5 7 0,-1 0 733,-3-4 0,0 2 0,-1-3-733,1 1 0,-3-1 0,4 4 0,0 1 0,1-1 0,0-1 0,-7-7 0,1 0 0,0 0 0,1 1 0,-1-1 0,1 2 302,1 0 0,1 0 0,1 0-302,-2 1 0,0 0 0,1 1 0,2 0 0,0 1 0,1 0-686,0 1 1,1 1 0,0-2 685,0 3 0,1-1 0,0 1 0,-4-8 0,-1 0 0,0 0 0,1 1-529,2 1 1,-1 0 0,1-1 0,0 1 528,1 0 0,0 1 0,1-1 0,1 0 0,-1 0 0,1-1 0,0 1 0,0-1 0,0-1 0,0 0 0,0 2 0,2-1 0,0-1 0,2 2 0,-1-1 0,2 1 0,-2-2 0,0 0 0,-1-1 0,0 2 0,3-1 0,-2-1 0,3 1 0,1 1 0,0 0 0,-2-2 0,-3-3 0,-1 0 0,-3-3 0,-1 0 0,4 0 0,3 3 0,4 1 0,0 1 0,0-3 0,-6-3 217,0-1 1,-3-4 0,4 1-218,3 1 0,6 1 0,0-1 0,-5-3 0,-7-4 0,-2-1 0,3 0 0,7-1 0,4 1 0,1-1 0,-3 0 0,-5-2 0,-3-2 0,3 1 0,9 0 0,3 0 0,1 0 0,-4-1 0,-6-1 0,-3 0 0,2 1 0,4 0 0,3-1 0,-1 1 0,-3-1 0,-8 0 0,-3 0 0,3 0 0,12 0 0,3 0 0,-4-1 0,-4 1 0,0 0 0,0 0 0,5-1 0,-6 1 0,-3-1 0,-2 0 0,11-1 0,0 0 0,-16 0 0,-1 0 0,-1-2 0,1 0 0,0 0 0,1-1 0,0 2 0,0-2 0,1 1 0,0-1 0,-1 0 0,0 0 0,-2 0 0,0 1 738,-2-1 1,0 0-739,19-2 0,-20 2 0,-1 1 0,1-1 0,-1 1 0,2-1 0,1 0 0,2 0 0,0 0 0,-1 0 0,0 0 0,3-1 0,0 0 0,0 0 0,0-1 850,4 1 1,0-1-851,-2 0 0,3 1 0,-2-1 0,1 0 0,-2 1 0,4-1 0,0 0 0,-1-1 0,4 0 0,-6-1 0,-4 2 0,-1-1 0,11-4 0,-1 0 0,6-4 0,-10 3 0,0 0 0,6-1 1623,-7 2 0,-1 1-1623,1 0 202,-7 4 1,-2-1-203,0 0 0,15-4 0,-16 6 573,13-5-573,-10 5 42,1 0-42,-3-1 0,5 1 0,-3-1 0,7-1 0,0 0 0,-2 1 0,-2 1 0,-4 0 0,-5 2 0,-5 0 0,1 0 0,1 0 0,4-1 0,5-2 0,-1 0 0,3-1 0,0-1 0,-11 3 0,5-1 0,-14 2 0,2 0 0,-5 3 0,4-3 0,-3 3 0,7-3 0,-6 3 0,6-2 0,-5 1 0,4-2 0,-6 3 0,4-2 0,-5 2 0,0-1 0,0 0 0,0 0 0,0 0 0,0 1 0,-1 0 0,-3 0 0,1 0 0,0 1 0,0-2 0,3 0 0,0-1 0,1 1 0,-1-1 0,-7 3 0,-4 0 0,-8 2 0,-1 0 0,2 0 0,5-1 0,5-1 0,-27 0 0,4 1 0,1-1 0,1 0 0,-10-2 0,10 2 0,9-2 0,9 12 0,12 7 0,-1 4 0,8 2 0,-7-13 0,0-1 0,-3-6 0,-3 5 0,1 0 0,0 4 0,0-3 0,0-2 0,0-3 0,0-1 0,7 6 0,-3-4 0,10 9 0,-9-12 0,0 4 0,-4 4 0,3 7 0,-1 1 0,1-2 0,-1-13 0,2-6 0,-2-3 0,2 0 0,-2 1 0,-1 2 0,0 0 0,-1 1 0,3-2 0,-2 0 0,0 0 0,-1 1 0,2 0 0,-1 0 0,1-2 0,-2 2 0,2-3 0,-2 3 0,1-1 0,-1 3 0,0-3 0,-1 3 0,1-3 0,-1 3 0,0-2 0,0 3 0,-1-1 0,1 0 0,0-1 0,1-2 0,-1 1 0,2-2 0,-2 2 0,0-2 0,0 2 0,0-1 0,-1 2 0,0 1 0,1-1 0,-1 0 0,0 1 0,1-2 0,-1 0 0,1 0 0,1-4 0,0 3 0,0-1 0,0-1 0,0 1 0,-2-2 0,1 3 0,0 0 0,-1 1 0,-4-7 0,-7-1 0,1-1 0,-2 0 0,7 9 0,-3 3 0,-4 5 0,2-1 0,-2 4 0,7-4 0,2-1 0,0 0 0,1-1 0,9 15 0,-1-8 0,9 17 0,-7-15 0,0-1 0,-5-6 0,-5 0 0,-1-2 0,-4 1 0,3 0 0,0-1 0,2 0 0,1-2 0,0 1 0</inkml:trace>
  <inkml:trace contextRef="#ctx0" brushRef="#br0" timeOffset="35537">8304 17403 24575,'0'0'0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67C13-6705-298A-27BE-D375962A73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F0842C-4A55-FF7A-63C1-22D198A1B1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98B2F-48B5-33A1-31AD-87EA675FE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C720-0C3F-D24A-B6EC-004E8B22915A}" type="datetimeFigureOut">
              <a:rPr lang="en-IS" smtClean="0"/>
              <a:t>28/10/2024</a:t>
            </a:fld>
            <a:endParaRPr lang="en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C8C19-EFC8-6BD6-A2D9-09622440D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73328-8289-C3A3-3BC4-E8E5DEA74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46FC-2711-6F4A-8DDF-09130C3A71A0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893457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D205B-7999-0CFA-5E30-3939BE783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72C2DB-C69D-F4B0-6E1C-69C548730C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B22B8-A7F1-0CB8-D8B6-C11AF34DA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C720-0C3F-D24A-B6EC-004E8B22915A}" type="datetimeFigureOut">
              <a:rPr lang="en-IS" smtClean="0"/>
              <a:t>28/10/2024</a:t>
            </a:fld>
            <a:endParaRPr lang="en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51216-7CE6-4C47-953C-3D8E643F2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60AE6-34D9-E200-A62D-E1CF4A1B2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46FC-2711-6F4A-8DDF-09130C3A71A0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888271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C1685D-E5E9-0C09-90F3-E9250D0F1A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73073-30E0-D4DA-288E-36A111B477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1443B-A6F8-1813-45B2-45AA7E30A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C720-0C3F-D24A-B6EC-004E8B22915A}" type="datetimeFigureOut">
              <a:rPr lang="en-IS" smtClean="0"/>
              <a:t>28/10/2024</a:t>
            </a:fld>
            <a:endParaRPr lang="en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21126-8B58-867B-DF70-6F028295F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3A499-AAAF-0758-D0FB-3F57C9661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46FC-2711-6F4A-8DDF-09130C3A71A0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093207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614BB-A8C9-2785-ACE4-4EF27553F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773FD-0BE4-E8CE-0C54-F56870858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3B704-0B4E-44AE-73FF-7F270227C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C720-0C3F-D24A-B6EC-004E8B22915A}" type="datetimeFigureOut">
              <a:rPr lang="en-IS" smtClean="0"/>
              <a:t>28/10/2024</a:t>
            </a:fld>
            <a:endParaRPr lang="en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E8C6C-5AAD-6DCF-728F-83409C5CF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7D30F-7281-F4D3-5547-AF57EAA45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46FC-2711-6F4A-8DDF-09130C3A71A0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690566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C9389-C0AD-CBEF-AB73-89DD0011F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B9837-E026-2E48-3769-7962168CC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2EA1A-53EC-1A7A-FEDD-11A6EF9F6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C720-0C3F-D24A-B6EC-004E8B22915A}" type="datetimeFigureOut">
              <a:rPr lang="en-IS" smtClean="0"/>
              <a:t>28/10/2024</a:t>
            </a:fld>
            <a:endParaRPr lang="en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DD66D-DF7A-E14F-DF91-303750288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04122-A672-3161-0181-68EA70525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46FC-2711-6F4A-8DDF-09130C3A71A0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508826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81FA0-43A3-17BE-8CE8-C823E742A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0F1EC-ECD0-0875-2B74-6DB2FFC227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2920B9-93CE-C00B-BB7A-1CC0A11BC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0337CE-01B1-55FD-0D57-9644DE194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C720-0C3F-D24A-B6EC-004E8B22915A}" type="datetimeFigureOut">
              <a:rPr lang="en-IS" smtClean="0"/>
              <a:t>28/10/2024</a:t>
            </a:fld>
            <a:endParaRPr lang="en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5D32EB-488B-569B-A2C4-5C4EF8927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C5A55F-41E7-BA64-5160-460F72E4C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46FC-2711-6F4A-8DDF-09130C3A71A0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674186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C6E34-C0FC-783C-8CA2-98EBC450A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9D712D-16A8-FF05-37AD-72973FAE3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2C6917-F987-AB1C-AA64-96A2C20009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E77080-4C1F-BF3F-43DA-C06FD8FCC8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A06426-B87D-AD32-C034-83729F720A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CBDC06-0986-9D94-A200-AC221F6D6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C720-0C3F-D24A-B6EC-004E8B22915A}" type="datetimeFigureOut">
              <a:rPr lang="en-IS" smtClean="0"/>
              <a:t>28/10/2024</a:t>
            </a:fld>
            <a:endParaRPr lang="en-I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0776ED-918B-1341-0C31-D0481CDAD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D78DA2-3F2B-2785-9B10-E882F0B90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46FC-2711-6F4A-8DDF-09130C3A71A0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824656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5785C-41CF-FBAD-1C7D-0A9962BDD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9D9DE1-6B98-E77B-1F9A-19C92E942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C720-0C3F-D24A-B6EC-004E8B22915A}" type="datetimeFigureOut">
              <a:rPr lang="en-IS" smtClean="0"/>
              <a:t>28/10/2024</a:t>
            </a:fld>
            <a:endParaRPr lang="en-I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868ED-827A-C595-EC75-1AFE77081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3D7B29-C678-ACB4-40C1-90214D8F9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46FC-2711-6F4A-8DDF-09130C3A71A0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263300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595633-2036-9F77-C57B-E2173A115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C720-0C3F-D24A-B6EC-004E8B22915A}" type="datetimeFigureOut">
              <a:rPr lang="en-IS" smtClean="0"/>
              <a:t>28/10/2024</a:t>
            </a:fld>
            <a:endParaRPr lang="en-I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1839FA-FD3C-7BE0-77D9-366669EA5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CD799D-442B-6141-A00F-FC0C7EC45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46FC-2711-6F4A-8DDF-09130C3A71A0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290549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D58E0-E9DD-DECA-22F3-966C1D92B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F44CE-7697-07BF-BA92-58FCCE731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037BCC-3BA1-A935-D256-73D3CB9045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30A5FA-AD08-DB76-C261-4ED56B113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C720-0C3F-D24A-B6EC-004E8B22915A}" type="datetimeFigureOut">
              <a:rPr lang="en-IS" smtClean="0"/>
              <a:t>28/10/2024</a:t>
            </a:fld>
            <a:endParaRPr lang="en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C2D8E6-4ED6-5E98-7BE4-A54D90196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E2F700-1072-28BD-A749-B4E4236FF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46FC-2711-6F4A-8DDF-09130C3A71A0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313792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CC5E4-A698-A5CF-D280-3CD820748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7DAC2F-DE9D-5BEC-CC6B-C48A4BBFCE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9D289F-C18E-932B-5B5B-13D7A6C46F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45C6B2-F0C5-8DF4-5126-89A17BD9F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EC720-0C3F-D24A-B6EC-004E8B22915A}" type="datetimeFigureOut">
              <a:rPr lang="en-IS" smtClean="0"/>
              <a:t>28/10/2024</a:t>
            </a:fld>
            <a:endParaRPr lang="en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E1849D-6938-246E-97A9-3AC527F09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64D088-AA3B-5CF3-4E6D-19142EAA0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46FC-2711-6F4A-8DDF-09130C3A71A0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74821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6B4B9C-A50E-5423-1025-E850D3950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9A51F-B4C2-E19A-4F5E-BC0DFD6C3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A1D6D-8011-CDF5-2E32-7F2B87D166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EC720-0C3F-D24A-B6EC-004E8B22915A}" type="datetimeFigureOut">
              <a:rPr lang="en-IS" smtClean="0"/>
              <a:t>28/10/2024</a:t>
            </a:fld>
            <a:endParaRPr lang="en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CF894-B85F-C4BD-71CD-7D0314D721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62E94-ADBE-EE58-2F4C-4866DA15A4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846FC-2711-6F4A-8DDF-09130C3A71A0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292336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bin.arnastofnun.is/leit/hvor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eur02.safelinks.protection.outlook.com/?url=https%3A%2F%2Fstarfsthroun.instructure.com%2Fcourses%2F153%2Fpages%2Fverkefni-fyrir-thatttakendur-i-leikskolunum-i-2-lotu&amp;data=05%7C01%7Cgudlaugs%40hi.is%7C7ba7d2b7712e42475fe808dacb9d59d4%7C09fa5f0e211846568529677ed8fdbe78%7C0%7C0%7C638046173937319411%7CUnknown%7CTWFpbGZsb3d8eyJWIjoiMC4wLjAwMDAiLCJQIjoiV2luMzIiLCJBTiI6Ik1haWwiLCJXVCI6Mn0%3D%7C3000%7C%7C%7C&amp;sdata=RlHo91jcisSh1WDxHVblyg6TZnWvlVRZHVeRmR8iUXc%3D&amp;reserved=0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331D5C-EBC7-F038-1B89-52DED29AF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IS" dirty="0">
                <a:solidFill>
                  <a:srgbClr val="FFFFFF"/>
                </a:solidFill>
              </a:rPr>
              <a:t>Íslenskutími</a:t>
            </a:r>
            <a:br>
              <a:rPr lang="en-IS" dirty="0">
                <a:solidFill>
                  <a:srgbClr val="FFFFFF"/>
                </a:solidFill>
              </a:rPr>
            </a:br>
            <a:r>
              <a:rPr lang="en-IS" sz="2800" dirty="0">
                <a:solidFill>
                  <a:srgbClr val="FFFFFF"/>
                </a:solidFill>
              </a:rPr>
              <a:t>22. nóvember</a:t>
            </a:r>
            <a:br>
              <a:rPr lang="en-IS" sz="2800" dirty="0">
                <a:solidFill>
                  <a:srgbClr val="FFFFFF"/>
                </a:solidFill>
              </a:rPr>
            </a:br>
            <a:r>
              <a:rPr lang="en-IS" sz="2800" dirty="0">
                <a:solidFill>
                  <a:srgbClr val="FFFFFF"/>
                </a:solidFill>
              </a:rPr>
              <a:t>Hópar 3 og 4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2137E-E572-859F-CF2D-9C63E23E3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algn="l">
              <a:buFont typeface="+mj-lt"/>
              <a:buAutoNum type="arabicPeriod"/>
            </a:pPr>
            <a:r>
              <a:rPr lang="en-GB" sz="2400" b="0" i="0" dirty="0">
                <a:solidFill>
                  <a:srgbClr val="2D3B45"/>
                </a:solidFill>
                <a:effectLst/>
                <a:latin typeface="Lato Extended"/>
              </a:rPr>
              <a:t> </a:t>
            </a:r>
            <a:r>
              <a:rPr lang="en-GB" sz="2400" b="1" i="0" dirty="0" err="1">
                <a:solidFill>
                  <a:srgbClr val="2D3B45"/>
                </a:solidFill>
                <a:effectLst/>
                <a:latin typeface="Lato Extended"/>
              </a:rPr>
              <a:t>Spurnarorð</a:t>
            </a:r>
            <a:r>
              <a:rPr lang="en-GB" sz="2400" b="0" i="0" dirty="0">
                <a:solidFill>
                  <a:srgbClr val="2D3B45"/>
                </a:solidFill>
                <a:effectLst/>
                <a:latin typeface="Lato Extended"/>
              </a:rPr>
              <a:t> </a:t>
            </a:r>
            <a:r>
              <a:rPr lang="en-GB" sz="2400" b="0" i="0" dirty="0" err="1">
                <a:solidFill>
                  <a:srgbClr val="2D3B45"/>
                </a:solidFill>
                <a:effectLst/>
                <a:latin typeface="Lato Extended"/>
              </a:rPr>
              <a:t>í</a:t>
            </a:r>
            <a:r>
              <a:rPr lang="en-GB" sz="2400" b="0" i="0" dirty="0">
                <a:solidFill>
                  <a:srgbClr val="2D3B45"/>
                </a:solidFill>
                <a:effectLst/>
                <a:latin typeface="Lato Extended"/>
              </a:rPr>
              <a:t> </a:t>
            </a:r>
            <a:r>
              <a:rPr lang="en-GB" sz="2400" b="0" i="0" dirty="0" err="1">
                <a:solidFill>
                  <a:srgbClr val="2D3B45"/>
                </a:solidFill>
                <a:effectLst/>
                <a:latin typeface="Lato Extended"/>
              </a:rPr>
              <a:t>íslensku</a:t>
            </a:r>
            <a:r>
              <a:rPr lang="en-GB" sz="2400" b="0" i="0" dirty="0">
                <a:solidFill>
                  <a:srgbClr val="2D3B45"/>
                </a:solidFill>
                <a:effectLst/>
                <a:latin typeface="Lato Extended"/>
              </a:rPr>
              <a:t> </a:t>
            </a:r>
            <a:r>
              <a:rPr lang="en-GB" sz="2400" b="0" i="0" dirty="0" err="1">
                <a:solidFill>
                  <a:srgbClr val="2D3B45"/>
                </a:solidFill>
                <a:effectLst/>
                <a:latin typeface="Lato Extended"/>
              </a:rPr>
              <a:t>og</a:t>
            </a:r>
            <a:r>
              <a:rPr lang="en-GB" sz="2400" dirty="0">
                <a:solidFill>
                  <a:srgbClr val="2D3B45"/>
                </a:solidFill>
                <a:latin typeface="Lato Extended"/>
              </a:rPr>
              <a:t> </a:t>
            </a:r>
            <a:r>
              <a:rPr lang="en-GB" sz="2400" dirty="0" err="1">
                <a:solidFill>
                  <a:srgbClr val="2D3B45"/>
                </a:solidFill>
                <a:latin typeface="Lato Extended"/>
              </a:rPr>
              <a:t>verkefni</a:t>
            </a:r>
            <a:r>
              <a:rPr lang="en-GB" sz="2400" dirty="0">
                <a:solidFill>
                  <a:srgbClr val="2D3B45"/>
                </a:solidFill>
                <a:latin typeface="Lato Extended"/>
              </a:rPr>
              <a:t>.</a:t>
            </a:r>
            <a:endParaRPr lang="en-GB" sz="2400" b="0" i="0" dirty="0">
              <a:solidFill>
                <a:srgbClr val="2D3B45"/>
              </a:solidFill>
              <a:effectLst/>
              <a:latin typeface="Lato Extended"/>
            </a:endParaRPr>
          </a:p>
          <a:p>
            <a:pPr marL="0" indent="0" algn="l">
              <a:buNone/>
            </a:pPr>
            <a:r>
              <a:rPr lang="en-GB" sz="2400" dirty="0">
                <a:solidFill>
                  <a:srgbClr val="2D3B45"/>
                </a:solidFill>
                <a:latin typeface="Lato Extended"/>
              </a:rPr>
              <a:t>2.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Tungumálabankinn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 -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hagnýt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orð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leikskólanum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l">
              <a:buNone/>
            </a:pPr>
            <a:endParaRPr lang="en-GB" sz="2000" dirty="0">
              <a:solidFill>
                <a:srgbClr val="2D3B45"/>
              </a:solidFill>
              <a:latin typeface="Lato Extended"/>
            </a:endParaRPr>
          </a:p>
        </p:txBody>
      </p:sp>
    </p:spTree>
    <p:extLst>
      <p:ext uri="{BB962C8B-B14F-4D97-AF65-F5344CB8AC3E}">
        <p14:creationId xmlns:p14="http://schemas.microsoft.com/office/powerpoint/2010/main" val="903366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9B8F7-ED30-CE85-D49D-591756960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214" y="634181"/>
            <a:ext cx="4667423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Umhverfislæsi</a:t>
            </a:r>
            <a:b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Búið</a:t>
            </a: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til</a:t>
            </a: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spurningar</a:t>
            </a: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um </a:t>
            </a:r>
            <a:r>
              <a:rPr lang="en-US" sz="2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umhverfislæsi</a:t>
            </a:r>
            <a:endParaRPr lang="en-US" sz="2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FEA99-B271-ECD0-F37B-D2EA617F49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800" dirty="0" err="1"/>
              <a:t>Hvað</a:t>
            </a:r>
            <a:r>
              <a:rPr lang="en-US" sz="18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err="1"/>
              <a:t>Hverjir</a:t>
            </a:r>
            <a:r>
              <a:rPr lang="en-US" sz="18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err="1"/>
              <a:t>Hvenær</a:t>
            </a:r>
            <a:r>
              <a:rPr lang="en-US" sz="18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err="1"/>
              <a:t>Hvernig</a:t>
            </a:r>
            <a:r>
              <a:rPr lang="en-US" sz="18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err="1"/>
              <a:t>Hvert</a:t>
            </a:r>
            <a:r>
              <a:rPr lang="en-US" sz="18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err="1"/>
              <a:t>Af</a:t>
            </a:r>
            <a:r>
              <a:rPr lang="en-US" sz="1800" dirty="0"/>
              <a:t> </a:t>
            </a:r>
            <a:r>
              <a:rPr lang="en-US" sz="1800" dirty="0" err="1"/>
              <a:t>hverju</a:t>
            </a:r>
            <a:r>
              <a:rPr lang="en-US" sz="18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err="1"/>
              <a:t>Hvaða</a:t>
            </a:r>
            <a:r>
              <a:rPr lang="en-US" sz="18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Hvar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table&#10;&#10;Description automatically generated">
            <a:extLst>
              <a:ext uri="{FF2B5EF4-FFF2-40B4-BE49-F238E27FC236}">
                <a16:creationId xmlns:a16="http://schemas.microsoft.com/office/drawing/2014/main" id="{6BF5D917-7782-10BA-4700-A02AD2F0EE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83437" y="807593"/>
            <a:ext cx="3864180" cy="523956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60692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AE807C-59CB-0B1A-F743-3086B3736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IS" sz="3700" dirty="0">
                <a:solidFill>
                  <a:srgbClr val="FFFFFF"/>
                </a:solidFill>
              </a:rPr>
              <a:t>Hver – hvor</a:t>
            </a:r>
            <a:br>
              <a:rPr lang="en-IS" sz="3700" dirty="0">
                <a:solidFill>
                  <a:srgbClr val="FFFFFF"/>
                </a:solidFill>
              </a:rPr>
            </a:br>
            <a:r>
              <a:rPr lang="en-IS" sz="3700" dirty="0">
                <a:solidFill>
                  <a:srgbClr val="FFFFFF"/>
                </a:solidFill>
              </a:rPr>
              <a:t>hvenær notum við hver og hvenær notum við hvor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2CB1581-C747-682E-E0F2-218372561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604765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IS" sz="4000" b="1" dirty="0"/>
              <a:t>Hver er reglan hér?</a:t>
            </a:r>
            <a:endParaRPr lang="en-IS" sz="1900" dirty="0"/>
          </a:p>
          <a:p>
            <a:r>
              <a:rPr lang="en-IS" sz="1900" dirty="0"/>
              <a:t>Hvor gerði þetta?  </a:t>
            </a:r>
            <a:r>
              <a:rPr lang="en-GB" sz="1900" dirty="0" err="1"/>
              <a:t>Þ</a:t>
            </a:r>
            <a:r>
              <a:rPr lang="en-IS" sz="1900" dirty="0"/>
              <a:t>egar eru tveir, tvær eða tvö</a:t>
            </a:r>
          </a:p>
          <a:p>
            <a:r>
              <a:rPr lang="en-IS" sz="1900" dirty="0"/>
              <a:t>Hver gerði þetta? </a:t>
            </a:r>
            <a:r>
              <a:rPr lang="en-GB" sz="1900" dirty="0" err="1"/>
              <a:t>Þ</a:t>
            </a:r>
            <a:r>
              <a:rPr lang="en-IS" sz="1900" dirty="0"/>
              <a:t>egar eru fleiri en tveir, tvær eða tvö </a:t>
            </a:r>
          </a:p>
          <a:p>
            <a:pPr marL="0" indent="0">
              <a:buNone/>
            </a:pPr>
            <a:endParaRPr lang="en-IS" sz="1900" dirty="0"/>
          </a:p>
          <a:p>
            <a:pPr marL="0" indent="0">
              <a:buNone/>
            </a:pPr>
            <a:r>
              <a:rPr lang="en-IS" sz="1900" b="1" dirty="0"/>
              <a:t>Hvor</a:t>
            </a:r>
          </a:p>
          <a:p>
            <a:pPr>
              <a:buFont typeface="+mj-lt"/>
              <a:buAutoNum type="alphaLcPeriod"/>
            </a:pPr>
            <a:r>
              <a:rPr lang="en-GB" sz="1900" b="0" i="0" dirty="0">
                <a:solidFill>
                  <a:srgbClr val="FF0000"/>
                </a:solidFill>
                <a:effectLst/>
                <a:latin typeface="Inter"/>
              </a:rPr>
              <a:t> </a:t>
            </a:r>
            <a:r>
              <a:rPr lang="en-GB" sz="1900" b="0" i="0" dirty="0" err="1">
                <a:solidFill>
                  <a:srgbClr val="FF0000"/>
                </a:solidFill>
                <a:effectLst/>
                <a:latin typeface="Inter"/>
              </a:rPr>
              <a:t>Guðrún</a:t>
            </a:r>
            <a:r>
              <a:rPr lang="en-GB" sz="1900" b="0" i="0" dirty="0">
                <a:solidFill>
                  <a:srgbClr val="FF0000"/>
                </a:solidFill>
                <a:effectLst/>
                <a:latin typeface="Inter"/>
              </a:rPr>
              <a:t> </a:t>
            </a:r>
            <a:r>
              <a:rPr lang="en-GB" sz="1900" b="0" i="0" dirty="0" err="1">
                <a:solidFill>
                  <a:srgbClr val="FF0000"/>
                </a:solidFill>
                <a:effectLst/>
                <a:latin typeface="Inter"/>
              </a:rPr>
              <a:t>á</a:t>
            </a:r>
            <a:r>
              <a:rPr lang="en-GB" sz="1900" b="0" i="0" dirty="0">
                <a:solidFill>
                  <a:srgbClr val="FF0000"/>
                </a:solidFill>
                <a:effectLst/>
                <a:latin typeface="Inter"/>
              </a:rPr>
              <a:t> </a:t>
            </a:r>
            <a:r>
              <a:rPr lang="en-GB" sz="1900" b="0" i="0" dirty="0" err="1">
                <a:solidFill>
                  <a:srgbClr val="FF0000"/>
                </a:solidFill>
                <a:effectLst/>
                <a:latin typeface="Inter"/>
              </a:rPr>
              <a:t>tvær</a:t>
            </a:r>
            <a:r>
              <a:rPr lang="en-GB" sz="1900" b="0" i="0" dirty="0">
                <a:solidFill>
                  <a:srgbClr val="FF0000"/>
                </a:solidFill>
                <a:effectLst/>
                <a:latin typeface="Inter"/>
              </a:rPr>
              <a:t> </a:t>
            </a:r>
            <a:r>
              <a:rPr lang="en-GB" sz="1900" b="0" i="0" dirty="0" err="1">
                <a:solidFill>
                  <a:srgbClr val="FF0000"/>
                </a:solidFill>
                <a:effectLst/>
                <a:latin typeface="Inter"/>
              </a:rPr>
              <a:t>dætur</a:t>
            </a:r>
            <a:r>
              <a:rPr lang="en-GB" sz="1900" b="0" i="0" dirty="0">
                <a:solidFill>
                  <a:srgbClr val="FF0000"/>
                </a:solidFill>
                <a:effectLst/>
                <a:latin typeface="Inter"/>
              </a:rPr>
              <a:t>. </a:t>
            </a:r>
            <a:r>
              <a:rPr lang="en-GB" sz="1900" b="0" i="1" dirty="0" err="1">
                <a:solidFill>
                  <a:srgbClr val="FF0000"/>
                </a:solidFill>
                <a:effectLst/>
                <a:latin typeface="Inter"/>
              </a:rPr>
              <a:t>Hvor</a:t>
            </a:r>
            <a:r>
              <a:rPr lang="en-GB" sz="1900" b="0" i="0" dirty="0">
                <a:solidFill>
                  <a:srgbClr val="FF0000"/>
                </a:solidFill>
                <a:effectLst/>
                <a:latin typeface="Inter"/>
              </a:rPr>
              <a:t> er </a:t>
            </a:r>
            <a:r>
              <a:rPr lang="en-GB" sz="1900" b="0" i="0" dirty="0" err="1">
                <a:solidFill>
                  <a:srgbClr val="FF0000"/>
                </a:solidFill>
                <a:effectLst/>
                <a:latin typeface="Inter"/>
              </a:rPr>
              <a:t>líkari</a:t>
            </a:r>
            <a:r>
              <a:rPr lang="en-GB" sz="1900" b="0" i="0" dirty="0">
                <a:solidFill>
                  <a:srgbClr val="FF0000"/>
                </a:solidFill>
                <a:effectLst/>
                <a:latin typeface="Inter"/>
              </a:rPr>
              <a:t> </a:t>
            </a:r>
            <a:r>
              <a:rPr lang="en-GB" sz="1900" b="0" i="0" dirty="0" err="1">
                <a:solidFill>
                  <a:srgbClr val="FF0000"/>
                </a:solidFill>
                <a:effectLst/>
                <a:latin typeface="Inter"/>
              </a:rPr>
              <a:t>henni</a:t>
            </a:r>
            <a:r>
              <a:rPr lang="en-GB" sz="1900" b="0" i="0" dirty="0">
                <a:solidFill>
                  <a:srgbClr val="FF0000"/>
                </a:solidFill>
                <a:effectLst/>
                <a:latin typeface="Inter"/>
              </a:rPr>
              <a:t>? </a:t>
            </a:r>
            <a:r>
              <a:rPr lang="en-GB" sz="1900" b="0" i="0" dirty="0" err="1">
                <a:solidFill>
                  <a:srgbClr val="FF0000"/>
                </a:solidFill>
                <a:effectLst/>
                <a:latin typeface="Inter"/>
              </a:rPr>
              <a:t>kvk</a:t>
            </a:r>
            <a:endParaRPr lang="en-GB" sz="1900" b="0" i="0" dirty="0">
              <a:solidFill>
                <a:srgbClr val="FF0000"/>
              </a:solidFill>
              <a:effectLst/>
              <a:latin typeface="Inter"/>
            </a:endParaRPr>
          </a:p>
          <a:p>
            <a:pPr>
              <a:buFont typeface="+mj-lt"/>
              <a:buAutoNum type="alphaLcPeriod"/>
            </a:pPr>
            <a:r>
              <a:rPr lang="en-GB" sz="1900" b="0" i="0" dirty="0">
                <a:solidFill>
                  <a:schemeClr val="accent1"/>
                </a:solidFill>
                <a:effectLst/>
                <a:latin typeface="Inter"/>
              </a:rPr>
              <a:t> </a:t>
            </a:r>
            <a:r>
              <a:rPr lang="en-GB" sz="1900" b="0" i="0" dirty="0" err="1">
                <a:solidFill>
                  <a:schemeClr val="accent1"/>
                </a:solidFill>
                <a:effectLst/>
                <a:latin typeface="Inter"/>
              </a:rPr>
              <a:t>Hvor</a:t>
            </a:r>
            <a:r>
              <a:rPr lang="en-GB" sz="1900" b="0" i="0" dirty="0">
                <a:solidFill>
                  <a:schemeClr val="accent1"/>
                </a:solidFill>
                <a:effectLst/>
                <a:latin typeface="Inter"/>
              </a:rPr>
              <a:t> </a:t>
            </a:r>
            <a:r>
              <a:rPr lang="en-GB" sz="1900" b="0" i="0" dirty="0" err="1">
                <a:solidFill>
                  <a:schemeClr val="accent1"/>
                </a:solidFill>
                <a:effectLst/>
                <a:latin typeface="Inter"/>
              </a:rPr>
              <a:t>sparkaði</a:t>
            </a:r>
            <a:r>
              <a:rPr lang="en-GB" sz="1900" b="0" i="0" dirty="0">
                <a:solidFill>
                  <a:schemeClr val="accent1"/>
                </a:solidFill>
                <a:effectLst/>
                <a:latin typeface="Inter"/>
              </a:rPr>
              <a:t> </a:t>
            </a:r>
            <a:r>
              <a:rPr lang="en-GB" sz="1900" b="0" i="0" dirty="0" err="1">
                <a:solidFill>
                  <a:schemeClr val="accent1"/>
                </a:solidFill>
                <a:effectLst/>
                <a:latin typeface="Inter"/>
              </a:rPr>
              <a:t>boltanum</a:t>
            </a:r>
            <a:r>
              <a:rPr lang="en-GB" sz="1900" b="0" i="0" dirty="0">
                <a:solidFill>
                  <a:schemeClr val="accent1"/>
                </a:solidFill>
                <a:effectLst/>
                <a:latin typeface="Inter"/>
              </a:rPr>
              <a:t> </a:t>
            </a:r>
            <a:r>
              <a:rPr lang="en-GB" sz="1900" b="0" i="0" dirty="0" err="1">
                <a:solidFill>
                  <a:schemeClr val="accent1"/>
                </a:solidFill>
                <a:effectLst/>
                <a:latin typeface="Inter"/>
              </a:rPr>
              <a:t>í</a:t>
            </a:r>
            <a:r>
              <a:rPr lang="en-GB" sz="1900" b="0" i="0" dirty="0">
                <a:solidFill>
                  <a:schemeClr val="accent1"/>
                </a:solidFill>
                <a:effectLst/>
                <a:latin typeface="Inter"/>
              </a:rPr>
              <a:t> </a:t>
            </a:r>
            <a:r>
              <a:rPr lang="en-GB" sz="1900" b="0" i="0" dirty="0" err="1">
                <a:solidFill>
                  <a:schemeClr val="accent1"/>
                </a:solidFill>
                <a:effectLst/>
                <a:latin typeface="Inter"/>
              </a:rPr>
              <a:t>gluggann</a:t>
            </a:r>
            <a:r>
              <a:rPr lang="en-GB" sz="1900" b="0" i="0" dirty="0">
                <a:solidFill>
                  <a:schemeClr val="accent1"/>
                </a:solidFill>
                <a:effectLst/>
                <a:latin typeface="Inter"/>
              </a:rPr>
              <a:t>? kk + </a:t>
            </a:r>
            <a:r>
              <a:rPr lang="en-GB" sz="1900" b="0" i="0" dirty="0" err="1">
                <a:solidFill>
                  <a:srgbClr val="FF0000"/>
                </a:solidFill>
                <a:effectLst/>
                <a:latin typeface="Inter"/>
              </a:rPr>
              <a:t>kvk</a:t>
            </a:r>
            <a:endParaRPr lang="en-GB" sz="1900" b="0" i="0" dirty="0">
              <a:solidFill>
                <a:srgbClr val="FF0000"/>
              </a:solidFill>
              <a:effectLst/>
              <a:latin typeface="Inter"/>
            </a:endParaRPr>
          </a:p>
          <a:p>
            <a:pPr>
              <a:buFont typeface="+mj-lt"/>
              <a:buAutoNum type="alphaLcPeriod"/>
            </a:pPr>
            <a:r>
              <a:rPr lang="en-GB" sz="1900" b="0" i="0" dirty="0">
                <a:solidFill>
                  <a:schemeClr val="accent6"/>
                </a:solidFill>
                <a:effectLst/>
                <a:latin typeface="Inter"/>
              </a:rPr>
              <a:t> </a:t>
            </a:r>
            <a:r>
              <a:rPr lang="en-GB" sz="1900" b="0" i="0" dirty="0" err="1">
                <a:solidFill>
                  <a:schemeClr val="accent6"/>
                </a:solidFill>
                <a:effectLst/>
                <a:latin typeface="Inter"/>
              </a:rPr>
              <a:t>Tvö</a:t>
            </a:r>
            <a:r>
              <a:rPr lang="en-GB" sz="1900" b="0" i="0" dirty="0">
                <a:solidFill>
                  <a:schemeClr val="accent6"/>
                </a:solidFill>
                <a:effectLst/>
                <a:latin typeface="Inter"/>
              </a:rPr>
              <a:t> skip </a:t>
            </a:r>
            <a:r>
              <a:rPr lang="en-GB" sz="1900" b="0" i="0" dirty="0" err="1">
                <a:solidFill>
                  <a:schemeClr val="accent6"/>
                </a:solidFill>
                <a:effectLst/>
                <a:latin typeface="Inter"/>
              </a:rPr>
              <a:t>voru</a:t>
            </a:r>
            <a:r>
              <a:rPr lang="en-GB" sz="1900" b="0" i="0" dirty="0">
                <a:solidFill>
                  <a:schemeClr val="accent6"/>
                </a:solidFill>
                <a:effectLst/>
                <a:latin typeface="Inter"/>
              </a:rPr>
              <a:t> </a:t>
            </a:r>
            <a:r>
              <a:rPr lang="en-GB" sz="1900" b="0" i="0" dirty="0" err="1">
                <a:solidFill>
                  <a:schemeClr val="accent6"/>
                </a:solidFill>
                <a:effectLst/>
                <a:latin typeface="Inter"/>
              </a:rPr>
              <a:t>að</a:t>
            </a:r>
            <a:r>
              <a:rPr lang="en-GB" sz="1900" b="0" i="0" dirty="0">
                <a:solidFill>
                  <a:schemeClr val="accent6"/>
                </a:solidFill>
                <a:effectLst/>
                <a:latin typeface="Inter"/>
              </a:rPr>
              <a:t> </a:t>
            </a:r>
            <a:r>
              <a:rPr lang="en-GB" sz="1900" b="0" i="0" dirty="0" err="1">
                <a:solidFill>
                  <a:schemeClr val="accent6"/>
                </a:solidFill>
                <a:effectLst/>
                <a:latin typeface="Inter"/>
              </a:rPr>
              <a:t>veiðum</a:t>
            </a:r>
            <a:r>
              <a:rPr lang="en-GB" sz="1900" b="0" i="0" dirty="0">
                <a:solidFill>
                  <a:schemeClr val="accent6"/>
                </a:solidFill>
                <a:effectLst/>
                <a:latin typeface="Inter"/>
              </a:rPr>
              <a:t>. </a:t>
            </a:r>
            <a:r>
              <a:rPr lang="en-GB" sz="1900" b="0" i="1" dirty="0" err="1">
                <a:solidFill>
                  <a:schemeClr val="accent6"/>
                </a:solidFill>
                <a:effectLst/>
                <a:latin typeface="Inter"/>
              </a:rPr>
              <a:t>Hvort</a:t>
            </a:r>
            <a:r>
              <a:rPr lang="en-GB" sz="1900" b="0" i="0" dirty="0">
                <a:solidFill>
                  <a:schemeClr val="accent6"/>
                </a:solidFill>
                <a:effectLst/>
                <a:latin typeface="Inter"/>
              </a:rPr>
              <a:t> </a:t>
            </a:r>
            <a:r>
              <a:rPr lang="en-GB" sz="1900" b="0" i="0" dirty="0" err="1">
                <a:solidFill>
                  <a:schemeClr val="accent6"/>
                </a:solidFill>
                <a:effectLst/>
                <a:latin typeface="Inter"/>
              </a:rPr>
              <a:t>fékk</a:t>
            </a:r>
            <a:r>
              <a:rPr lang="en-GB" sz="1900" b="0" i="0" dirty="0">
                <a:solidFill>
                  <a:schemeClr val="accent6"/>
                </a:solidFill>
                <a:effectLst/>
                <a:latin typeface="Inter"/>
              </a:rPr>
              <a:t> </a:t>
            </a:r>
            <a:r>
              <a:rPr lang="en-GB" sz="1900" b="0" i="0" dirty="0" err="1">
                <a:solidFill>
                  <a:schemeClr val="accent6"/>
                </a:solidFill>
                <a:effectLst/>
                <a:latin typeface="Inter"/>
              </a:rPr>
              <a:t>betri</a:t>
            </a:r>
            <a:r>
              <a:rPr lang="en-GB" sz="1900" b="0" i="0" dirty="0">
                <a:solidFill>
                  <a:schemeClr val="accent6"/>
                </a:solidFill>
                <a:effectLst/>
                <a:latin typeface="Inter"/>
              </a:rPr>
              <a:t> </a:t>
            </a:r>
            <a:r>
              <a:rPr lang="en-GB" sz="1900" b="0" i="0" dirty="0" err="1">
                <a:solidFill>
                  <a:schemeClr val="accent6"/>
                </a:solidFill>
                <a:effectLst/>
                <a:latin typeface="Inter"/>
              </a:rPr>
              <a:t>afla</a:t>
            </a:r>
            <a:r>
              <a:rPr lang="en-GB" sz="1900" b="0" i="0" dirty="0">
                <a:solidFill>
                  <a:schemeClr val="accent6"/>
                </a:solidFill>
                <a:effectLst/>
                <a:latin typeface="Inter"/>
              </a:rPr>
              <a:t>? </a:t>
            </a:r>
            <a:r>
              <a:rPr lang="en-GB" sz="1900" b="0" i="0" dirty="0" err="1">
                <a:solidFill>
                  <a:schemeClr val="accent6"/>
                </a:solidFill>
                <a:effectLst/>
                <a:latin typeface="Inter"/>
              </a:rPr>
              <a:t>hk</a:t>
            </a:r>
            <a:endParaRPr lang="en-GB" sz="1900" b="0" i="0" dirty="0">
              <a:solidFill>
                <a:schemeClr val="accent6"/>
              </a:solidFill>
              <a:effectLst/>
              <a:latin typeface="Inter"/>
            </a:endParaRPr>
          </a:p>
          <a:p>
            <a:pPr marL="0" indent="0">
              <a:buNone/>
            </a:pPr>
            <a:r>
              <a:rPr lang="en-GB" sz="1900" b="1" dirty="0" err="1">
                <a:latin typeface="Inter"/>
              </a:rPr>
              <a:t>Hver</a:t>
            </a:r>
            <a:endParaRPr lang="en-GB" sz="1900" b="1" i="0" dirty="0">
              <a:effectLst/>
              <a:latin typeface="Inter"/>
            </a:endParaRPr>
          </a:p>
          <a:p>
            <a:pPr>
              <a:buFont typeface="+mj-lt"/>
              <a:buAutoNum type="alphaLcPeriod"/>
            </a:pPr>
            <a:r>
              <a:rPr lang="en-GB" sz="1900" b="0" i="0" dirty="0">
                <a:solidFill>
                  <a:srgbClr val="FF0000"/>
                </a:solidFill>
                <a:effectLst/>
                <a:latin typeface="Inter"/>
              </a:rPr>
              <a:t> </a:t>
            </a:r>
            <a:r>
              <a:rPr lang="en-GB" sz="1900" b="0" i="0" dirty="0" err="1">
                <a:solidFill>
                  <a:srgbClr val="FF0000"/>
                </a:solidFill>
                <a:effectLst/>
                <a:latin typeface="Inter"/>
              </a:rPr>
              <a:t>Guðrún</a:t>
            </a:r>
            <a:r>
              <a:rPr lang="en-GB" sz="1900" b="0" i="0" dirty="0">
                <a:solidFill>
                  <a:srgbClr val="FF0000"/>
                </a:solidFill>
                <a:effectLst/>
                <a:latin typeface="Inter"/>
              </a:rPr>
              <a:t> </a:t>
            </a:r>
            <a:r>
              <a:rPr lang="en-GB" sz="1900" b="0" i="0" dirty="0" err="1">
                <a:solidFill>
                  <a:srgbClr val="FF0000"/>
                </a:solidFill>
                <a:effectLst/>
                <a:latin typeface="Inter"/>
              </a:rPr>
              <a:t>á</a:t>
            </a:r>
            <a:r>
              <a:rPr lang="en-GB" sz="1900" b="0" i="0" dirty="0">
                <a:solidFill>
                  <a:srgbClr val="FF0000"/>
                </a:solidFill>
                <a:effectLst/>
                <a:latin typeface="Inter"/>
              </a:rPr>
              <a:t> </a:t>
            </a:r>
            <a:r>
              <a:rPr lang="en-GB" sz="1900" b="0" i="0" dirty="0" err="1">
                <a:solidFill>
                  <a:srgbClr val="FF0000"/>
                </a:solidFill>
                <a:effectLst/>
                <a:latin typeface="Inter"/>
              </a:rPr>
              <a:t>fjórar</a:t>
            </a:r>
            <a:r>
              <a:rPr lang="en-GB" sz="1900" b="0" i="0" dirty="0">
                <a:solidFill>
                  <a:srgbClr val="FF0000"/>
                </a:solidFill>
                <a:effectLst/>
                <a:latin typeface="Inter"/>
              </a:rPr>
              <a:t> </a:t>
            </a:r>
            <a:r>
              <a:rPr lang="en-GB" sz="1900" b="0" i="0" dirty="0" err="1">
                <a:solidFill>
                  <a:srgbClr val="FF0000"/>
                </a:solidFill>
                <a:effectLst/>
                <a:latin typeface="Inter"/>
              </a:rPr>
              <a:t>dætur</a:t>
            </a:r>
            <a:r>
              <a:rPr lang="en-GB" sz="1900" b="0" i="0" dirty="0">
                <a:solidFill>
                  <a:srgbClr val="FF0000"/>
                </a:solidFill>
                <a:effectLst/>
                <a:latin typeface="Inter"/>
              </a:rPr>
              <a:t>. </a:t>
            </a:r>
            <a:r>
              <a:rPr lang="en-GB" sz="1900" b="0" i="1" dirty="0" err="1">
                <a:solidFill>
                  <a:srgbClr val="FF0000"/>
                </a:solidFill>
                <a:effectLst/>
                <a:latin typeface="Inter"/>
              </a:rPr>
              <a:t>Hver</a:t>
            </a:r>
            <a:r>
              <a:rPr lang="en-GB" sz="1900" b="0" i="0" dirty="0">
                <a:solidFill>
                  <a:srgbClr val="FF0000"/>
                </a:solidFill>
                <a:effectLst/>
                <a:latin typeface="Inter"/>
              </a:rPr>
              <a:t> er </a:t>
            </a:r>
            <a:r>
              <a:rPr lang="en-GB" sz="1900" b="0" i="0" dirty="0" err="1">
                <a:solidFill>
                  <a:srgbClr val="FF0000"/>
                </a:solidFill>
                <a:effectLst/>
                <a:latin typeface="Inter"/>
              </a:rPr>
              <a:t>líkust</a:t>
            </a:r>
            <a:r>
              <a:rPr lang="en-GB" sz="1900" b="0" i="0" dirty="0">
                <a:solidFill>
                  <a:srgbClr val="FF0000"/>
                </a:solidFill>
                <a:effectLst/>
                <a:latin typeface="Inter"/>
              </a:rPr>
              <a:t> </a:t>
            </a:r>
            <a:r>
              <a:rPr lang="en-GB" sz="1900" b="0" i="0" dirty="0" err="1">
                <a:solidFill>
                  <a:srgbClr val="FF0000"/>
                </a:solidFill>
                <a:effectLst/>
                <a:latin typeface="Inter"/>
              </a:rPr>
              <a:t>henni</a:t>
            </a:r>
            <a:r>
              <a:rPr lang="en-GB" sz="1900" b="0" i="0" dirty="0">
                <a:solidFill>
                  <a:srgbClr val="FF0000"/>
                </a:solidFill>
                <a:effectLst/>
                <a:latin typeface="Inter"/>
              </a:rPr>
              <a:t>? </a:t>
            </a:r>
            <a:r>
              <a:rPr lang="en-GB" sz="1900" b="0" i="0" dirty="0" err="1">
                <a:solidFill>
                  <a:srgbClr val="FF0000"/>
                </a:solidFill>
                <a:effectLst/>
                <a:latin typeface="Inter"/>
              </a:rPr>
              <a:t>kvk</a:t>
            </a:r>
            <a:endParaRPr lang="en-GB" sz="1900" b="0" i="0" dirty="0">
              <a:solidFill>
                <a:srgbClr val="FF0000"/>
              </a:solidFill>
              <a:effectLst/>
              <a:latin typeface="Inter"/>
            </a:endParaRPr>
          </a:p>
          <a:p>
            <a:pPr>
              <a:buFont typeface="+mj-lt"/>
              <a:buAutoNum type="alphaLcPeriod"/>
            </a:pPr>
            <a:r>
              <a:rPr lang="en-GB" sz="1900" b="0" i="0" dirty="0">
                <a:solidFill>
                  <a:schemeClr val="accent1"/>
                </a:solidFill>
                <a:effectLst/>
                <a:latin typeface="Inter"/>
              </a:rPr>
              <a:t> </a:t>
            </a:r>
            <a:r>
              <a:rPr lang="en-GB" sz="1900" b="0" i="0" dirty="0" err="1">
                <a:solidFill>
                  <a:schemeClr val="accent1"/>
                </a:solidFill>
                <a:effectLst/>
                <a:latin typeface="Inter"/>
              </a:rPr>
              <a:t>Hver</a:t>
            </a:r>
            <a:r>
              <a:rPr lang="en-GB" sz="1900" b="0" i="0" dirty="0">
                <a:solidFill>
                  <a:schemeClr val="accent1"/>
                </a:solidFill>
                <a:effectLst/>
                <a:latin typeface="Inter"/>
              </a:rPr>
              <a:t> </a:t>
            </a:r>
            <a:r>
              <a:rPr lang="en-GB" sz="1900" b="0" i="0" dirty="0" err="1">
                <a:solidFill>
                  <a:schemeClr val="accent1"/>
                </a:solidFill>
                <a:effectLst/>
                <a:latin typeface="Inter"/>
              </a:rPr>
              <a:t>sparkaði</a:t>
            </a:r>
            <a:r>
              <a:rPr lang="en-GB" sz="1900" b="0" i="0" dirty="0">
                <a:solidFill>
                  <a:schemeClr val="accent1"/>
                </a:solidFill>
                <a:effectLst/>
                <a:latin typeface="Inter"/>
              </a:rPr>
              <a:t> </a:t>
            </a:r>
            <a:r>
              <a:rPr lang="en-GB" sz="1900" b="0" i="0" dirty="0" err="1">
                <a:solidFill>
                  <a:schemeClr val="accent1"/>
                </a:solidFill>
                <a:effectLst/>
                <a:latin typeface="Inter"/>
              </a:rPr>
              <a:t>boltanum</a:t>
            </a:r>
            <a:r>
              <a:rPr lang="en-GB" sz="1900" b="0" i="0" dirty="0">
                <a:solidFill>
                  <a:schemeClr val="accent1"/>
                </a:solidFill>
                <a:effectLst/>
                <a:latin typeface="Inter"/>
              </a:rPr>
              <a:t> </a:t>
            </a:r>
            <a:r>
              <a:rPr lang="en-GB" sz="1900" b="0" i="0" dirty="0" err="1">
                <a:solidFill>
                  <a:schemeClr val="accent1"/>
                </a:solidFill>
                <a:effectLst/>
                <a:latin typeface="Inter"/>
              </a:rPr>
              <a:t>í</a:t>
            </a:r>
            <a:r>
              <a:rPr lang="en-GB" sz="1900" b="0" i="0" dirty="0">
                <a:solidFill>
                  <a:schemeClr val="accent1"/>
                </a:solidFill>
                <a:effectLst/>
                <a:latin typeface="Inter"/>
              </a:rPr>
              <a:t> </a:t>
            </a:r>
            <a:r>
              <a:rPr lang="en-GB" sz="1900" b="0" i="0" dirty="0" err="1">
                <a:solidFill>
                  <a:schemeClr val="accent1"/>
                </a:solidFill>
                <a:effectLst/>
                <a:latin typeface="Inter"/>
              </a:rPr>
              <a:t>gluggann</a:t>
            </a:r>
            <a:r>
              <a:rPr lang="en-GB" sz="1900" b="0" i="0" dirty="0">
                <a:solidFill>
                  <a:schemeClr val="accent1"/>
                </a:solidFill>
                <a:effectLst/>
                <a:latin typeface="Inter"/>
              </a:rPr>
              <a:t>? kk + </a:t>
            </a:r>
            <a:r>
              <a:rPr lang="en-GB" sz="1900" b="0" i="0" dirty="0" err="1">
                <a:solidFill>
                  <a:srgbClr val="FF0000"/>
                </a:solidFill>
                <a:effectLst/>
                <a:latin typeface="Inter"/>
              </a:rPr>
              <a:t>kvk</a:t>
            </a:r>
            <a:endParaRPr lang="en-GB" sz="1900" b="0" i="0" dirty="0">
              <a:solidFill>
                <a:srgbClr val="FF0000"/>
              </a:solidFill>
              <a:effectLst/>
              <a:latin typeface="Inter"/>
            </a:endParaRPr>
          </a:p>
          <a:p>
            <a:pPr>
              <a:buFont typeface="+mj-lt"/>
              <a:buAutoNum type="alphaLcPeriod"/>
            </a:pPr>
            <a:r>
              <a:rPr lang="en-GB" sz="1900" b="0" i="0" dirty="0">
                <a:solidFill>
                  <a:schemeClr val="accent6"/>
                </a:solidFill>
                <a:effectLst/>
                <a:latin typeface="Inter"/>
              </a:rPr>
              <a:t> </a:t>
            </a:r>
            <a:r>
              <a:rPr lang="en-GB" sz="1900" b="0" i="0" dirty="0" err="1">
                <a:solidFill>
                  <a:schemeClr val="accent6"/>
                </a:solidFill>
                <a:effectLst/>
                <a:latin typeface="Inter"/>
              </a:rPr>
              <a:t>Mörg</a:t>
            </a:r>
            <a:r>
              <a:rPr lang="en-GB" sz="1900" b="0" i="0" dirty="0">
                <a:solidFill>
                  <a:schemeClr val="accent6"/>
                </a:solidFill>
                <a:effectLst/>
                <a:latin typeface="Inter"/>
              </a:rPr>
              <a:t> skip </a:t>
            </a:r>
            <a:r>
              <a:rPr lang="en-GB" sz="1900" b="0" i="0" dirty="0" err="1">
                <a:solidFill>
                  <a:schemeClr val="accent6"/>
                </a:solidFill>
                <a:effectLst/>
                <a:latin typeface="Inter"/>
              </a:rPr>
              <a:t>voru</a:t>
            </a:r>
            <a:r>
              <a:rPr lang="en-GB" sz="1900" b="0" i="0" dirty="0">
                <a:solidFill>
                  <a:schemeClr val="accent6"/>
                </a:solidFill>
                <a:effectLst/>
                <a:latin typeface="Inter"/>
              </a:rPr>
              <a:t> </a:t>
            </a:r>
            <a:r>
              <a:rPr lang="en-GB" sz="1900" b="0" i="0" dirty="0" err="1">
                <a:solidFill>
                  <a:schemeClr val="accent6"/>
                </a:solidFill>
                <a:effectLst/>
                <a:latin typeface="Inter"/>
              </a:rPr>
              <a:t>að</a:t>
            </a:r>
            <a:r>
              <a:rPr lang="en-GB" sz="1900" b="0" i="0" dirty="0">
                <a:solidFill>
                  <a:schemeClr val="accent6"/>
                </a:solidFill>
                <a:effectLst/>
                <a:latin typeface="Inter"/>
              </a:rPr>
              <a:t> </a:t>
            </a:r>
            <a:r>
              <a:rPr lang="en-GB" sz="1900" b="0" i="0" dirty="0" err="1">
                <a:solidFill>
                  <a:schemeClr val="accent6"/>
                </a:solidFill>
                <a:effectLst/>
                <a:latin typeface="Inter"/>
              </a:rPr>
              <a:t>veiða</a:t>
            </a:r>
            <a:r>
              <a:rPr lang="en-GB" sz="1900" b="0" i="0" dirty="0">
                <a:solidFill>
                  <a:schemeClr val="accent6"/>
                </a:solidFill>
                <a:effectLst/>
                <a:latin typeface="Inter"/>
              </a:rPr>
              <a:t>. </a:t>
            </a:r>
            <a:r>
              <a:rPr lang="en-GB" sz="1900" b="0" i="1" dirty="0" err="1">
                <a:solidFill>
                  <a:schemeClr val="accent6"/>
                </a:solidFill>
                <a:effectLst/>
                <a:latin typeface="Inter"/>
              </a:rPr>
              <a:t>Hver</a:t>
            </a:r>
            <a:r>
              <a:rPr lang="en-GB" sz="1900" b="0" i="0" dirty="0">
                <a:solidFill>
                  <a:schemeClr val="accent6"/>
                </a:solidFill>
                <a:effectLst/>
                <a:latin typeface="Inter"/>
              </a:rPr>
              <a:t> </a:t>
            </a:r>
            <a:r>
              <a:rPr lang="en-GB" sz="1900" dirty="0" err="1">
                <a:solidFill>
                  <a:schemeClr val="accent6"/>
                </a:solidFill>
                <a:latin typeface="Inter"/>
              </a:rPr>
              <a:t>veiddu</a:t>
            </a:r>
            <a:r>
              <a:rPr lang="en-GB" sz="1900" dirty="0">
                <a:solidFill>
                  <a:schemeClr val="accent6"/>
                </a:solidFill>
                <a:latin typeface="Inter"/>
              </a:rPr>
              <a:t> </a:t>
            </a:r>
            <a:r>
              <a:rPr lang="en-GB" sz="1900" dirty="0" err="1">
                <a:solidFill>
                  <a:schemeClr val="accent6"/>
                </a:solidFill>
                <a:latin typeface="Inter"/>
              </a:rPr>
              <a:t>mest</a:t>
            </a:r>
            <a:r>
              <a:rPr lang="en-GB" sz="1900" b="0" i="0" dirty="0">
                <a:solidFill>
                  <a:schemeClr val="accent6"/>
                </a:solidFill>
                <a:effectLst/>
                <a:latin typeface="Inter"/>
              </a:rPr>
              <a:t>? </a:t>
            </a:r>
            <a:r>
              <a:rPr lang="en-GB" sz="1900" dirty="0" err="1">
                <a:solidFill>
                  <a:schemeClr val="accent6"/>
                </a:solidFill>
                <a:latin typeface="Inter"/>
              </a:rPr>
              <a:t>hk</a:t>
            </a:r>
            <a:endParaRPr lang="en-GB" sz="1900" b="0" i="0" dirty="0">
              <a:solidFill>
                <a:schemeClr val="accent6"/>
              </a:solidFill>
              <a:effectLst/>
              <a:latin typeface="Inter"/>
            </a:endParaRPr>
          </a:p>
          <a:p>
            <a:pPr marL="0" indent="0">
              <a:buNone/>
            </a:pPr>
            <a:endParaRPr lang="en-IS" sz="1900" dirty="0"/>
          </a:p>
          <a:p>
            <a:pPr marL="0" indent="0">
              <a:buNone/>
            </a:pPr>
            <a:r>
              <a:rPr lang="en-IS" sz="1900" dirty="0"/>
              <a:t>	athuga beygingu hvor og hver!  </a:t>
            </a:r>
            <a:r>
              <a:rPr lang="en-IS" sz="1900" dirty="0">
                <a:hlinkClick r:id="rId2"/>
              </a:rPr>
              <a:t>bin.arnastofnun.is</a:t>
            </a:r>
            <a:endParaRPr lang="en-IS" sz="1900" dirty="0"/>
          </a:p>
        </p:txBody>
      </p:sp>
    </p:spTree>
    <p:extLst>
      <p:ext uri="{BB962C8B-B14F-4D97-AF65-F5344CB8AC3E}">
        <p14:creationId xmlns:p14="http://schemas.microsoft.com/office/powerpoint/2010/main" val="3639109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CF02BC-8426-1320-B776-F4786E9F4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IS" sz="2500" dirty="0">
                <a:solidFill>
                  <a:srgbClr val="FFFFFF"/>
                </a:solidFill>
              </a:rPr>
              <a:t>Umræður í samskiptaherbergjum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2338951-E2B2-1CAE-581E-1915D7C0C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790832"/>
            <a:ext cx="7378693" cy="5404695"/>
          </a:xfrm>
        </p:spPr>
        <p:txBody>
          <a:bodyPr anchor="ctr">
            <a:normAutofit/>
          </a:bodyPr>
          <a:lstStyle/>
          <a:p>
            <a:pPr marL="0" indent="0" fontAlgn="base">
              <a:buNone/>
            </a:pPr>
            <a:r>
              <a:rPr lang="en-I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</a:t>
            </a:r>
            <a:r>
              <a:rPr lang="en-IS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  Hvernig </a:t>
            </a:r>
            <a:r>
              <a:rPr lang="is-IS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gengur?</a:t>
            </a:r>
            <a:endParaRPr lang="en-I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buSzPts val="1000"/>
              <a:buFont typeface="+mj-lt"/>
              <a:buAutoNum type="alphaLcParenR"/>
              <a:tabLst>
                <a:tab pos="457200" algn="l"/>
              </a:tabLst>
            </a:pPr>
            <a:r>
              <a:rPr lang="en-I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Hv</a:t>
            </a:r>
            <a:r>
              <a:rPr lang="is-I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ernig gengur að hittast?</a:t>
            </a:r>
            <a:endParaRPr lang="en-I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buSzPts val="1000"/>
              <a:buFont typeface="+mj-lt"/>
              <a:buAutoNum type="alphaLcParenR"/>
              <a:tabLst>
                <a:tab pos="457200" algn="l"/>
              </a:tabLst>
            </a:pPr>
            <a:r>
              <a:rPr lang="is-I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Hvernig gengur að vinna skrefin?</a:t>
            </a:r>
            <a:r>
              <a:rPr lang="en-I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I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buSzPts val="1000"/>
              <a:buFont typeface="+mj-lt"/>
              <a:buAutoNum type="alphaLcParenR"/>
              <a:tabLst>
                <a:tab pos="457200" algn="l"/>
              </a:tabLst>
            </a:pPr>
            <a:r>
              <a:rPr lang="is-I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Hvaða finnst ykkur auðvelt/erfitt að vinna?</a:t>
            </a:r>
            <a:r>
              <a:rPr lang="en-I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0" lvl="0" indent="0" fontAlgn="base">
              <a:buSzPts val="1000"/>
              <a:buNone/>
              <a:tabLst>
                <a:tab pos="457200" algn="l"/>
              </a:tabLst>
            </a:pPr>
            <a:endParaRPr lang="en-I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is-IS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   Hvernig gengur að tala við samstarfsfólkið í leikskólanum   </a:t>
            </a:r>
          </a:p>
          <a:p>
            <a:pPr marL="0" indent="0" fontAlgn="base">
              <a:buNone/>
            </a:pPr>
            <a:r>
              <a:rPr lang="is-I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</a:t>
            </a:r>
            <a:r>
              <a:rPr lang="is-IS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ykkar um námskeiðið?</a:t>
            </a:r>
            <a:endParaRPr lang="en-I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buSzPts val="1000"/>
              <a:buFont typeface="+mj-lt"/>
              <a:buAutoNum type="alphaLcParenR"/>
              <a:tabLst>
                <a:tab pos="457200" algn="l"/>
              </a:tabLst>
            </a:pPr>
            <a:r>
              <a:rPr lang="is-I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Veit samstarfsfólkið í leikskólanum ykkar um námskeiðið?</a:t>
            </a:r>
            <a:r>
              <a:rPr lang="en-I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I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buSzPts val="1000"/>
              <a:buFont typeface="+mj-lt"/>
              <a:buAutoNum type="alphaLcParenR"/>
              <a:tabLst>
                <a:tab pos="457200" algn="l"/>
              </a:tabLst>
            </a:pPr>
            <a:r>
              <a:rPr lang="is-I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Hafið þið (mentor og þátttakandi) talað við samstarfsfólkið um námskeiðið?</a:t>
            </a:r>
            <a:r>
              <a:rPr lang="en-I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I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buSzPts val="1000"/>
              <a:buFont typeface="+mj-lt"/>
              <a:buAutoNum type="alphaLcParenR"/>
              <a:tabLst>
                <a:tab pos="457200" algn="l"/>
              </a:tabLst>
            </a:pPr>
            <a:r>
              <a:rPr lang="is-IS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Hvað er hægt að gera til að auka samtal/samskipti við samstarfsfólkið um námskeiðið?</a:t>
            </a:r>
            <a:r>
              <a:rPr lang="en-IS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IS" sz="1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endParaRPr lang="en-IS" sz="1400" dirty="0"/>
          </a:p>
        </p:txBody>
      </p:sp>
    </p:spTree>
    <p:extLst>
      <p:ext uri="{BB962C8B-B14F-4D97-AF65-F5344CB8AC3E}">
        <p14:creationId xmlns:p14="http://schemas.microsoft.com/office/powerpoint/2010/main" val="3514991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DEE9EA-A665-CB87-9B05-CAE2A99D6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501549"/>
            <a:ext cx="2880828" cy="43555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IS" sz="2400" dirty="0">
                <a:solidFill>
                  <a:srgbClr val="FFFFFF"/>
                </a:solidFill>
              </a:rPr>
              <a:t>Umræður í samskiptaherbergjum</a:t>
            </a:r>
            <a:br>
              <a:rPr lang="en-US" sz="24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16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16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1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38C097-45E7-CCAA-8946-32D6A78556D0}"/>
              </a:ext>
            </a:extLst>
          </p:cNvPr>
          <p:cNvSpPr txBox="1"/>
          <p:nvPr/>
        </p:nvSpPr>
        <p:spPr>
          <a:xfrm>
            <a:off x="4775201" y="883118"/>
            <a:ext cx="6096000" cy="4899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fontAlgn="base">
              <a:lnSpc>
                <a:spcPct val="150000"/>
              </a:lnSpc>
              <a:buNone/>
            </a:pPr>
            <a:r>
              <a:rPr lang="is-IS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  Verkefni með börnunum – Hvernig gengur að tengja </a:t>
            </a:r>
            <a:r>
              <a:rPr lang="is-IS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0" indent="0" fontAlgn="base">
              <a:lnSpc>
                <a:spcPct val="150000"/>
              </a:lnSpc>
              <a:buNone/>
            </a:pPr>
            <a:r>
              <a:rPr lang="is-IS" sz="1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efni námskeiðsins við starfið í leikskólanum?</a:t>
            </a:r>
            <a:endParaRPr lang="en-I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50000"/>
              </a:lnSpc>
              <a:buSzPts val="1000"/>
              <a:buFont typeface="+mj-lt"/>
              <a:buAutoNum type="alphaLcParenR"/>
              <a:tabLst>
                <a:tab pos="457200" algn="l"/>
              </a:tabLst>
            </a:pPr>
            <a:r>
              <a:rPr lang="is-I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Hafið þið notað efni eða hugmyndir frá Birte og Önnu Sofiu með börnunum, ef svo er; </a:t>
            </a:r>
          </a:p>
          <a:p>
            <a:pPr marL="800100" lvl="1" indent="-342900" fontAlgn="base">
              <a:lnSpc>
                <a:spcPct val="150000"/>
              </a:lnSpc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s-I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Hvað hafið þið notað? </a:t>
            </a:r>
            <a:endParaRPr lang="en-I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50000"/>
              </a:lnSpc>
              <a:buSzPts val="1000"/>
              <a:buFont typeface="+mj-lt"/>
              <a:buAutoNum type="alphaLcParenR"/>
              <a:tabLst>
                <a:tab pos="457200" algn="l"/>
              </a:tabLst>
            </a:pPr>
            <a:r>
              <a:rPr lang="is-I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Ætlar þú/þið að fara með börnin í </a:t>
            </a:r>
            <a:r>
              <a:rPr lang="is-I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 tooltip="Upprunaleg vefslóð: https://starfsthroun.instructure.com/courses/153/pages/verkefni-fyrir-thatttakendur-i-leikskolunum-i-2-lotu. Smelltu eða pikkaðu ef þú treystir þessum tengli."/>
              </a:rPr>
              <a:t>vettvangsferð</a:t>
            </a:r>
            <a:r>
              <a:rPr lang="is-I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ef svo er;  </a:t>
            </a:r>
            <a:endParaRPr lang="en-I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fontAlgn="base">
              <a:lnSpc>
                <a:spcPct val="150000"/>
              </a:lnSpc>
              <a:buSzPts val="1000"/>
              <a:tabLst>
                <a:tab pos="914400" algn="l"/>
              </a:tabLst>
            </a:pPr>
            <a:r>
              <a:rPr lang="is-I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Hvað ætlar þú/þið að gera? Hvað eru börnin gömul?</a:t>
            </a:r>
            <a:endParaRPr lang="en-I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fontAlgn="base">
              <a:lnSpc>
                <a:spcPct val="150000"/>
              </a:lnSpc>
              <a:buSzPts val="1000"/>
              <a:tabLst>
                <a:tab pos="914400" algn="l"/>
              </a:tabLst>
            </a:pPr>
            <a:r>
              <a:rPr lang="is-I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Hvaða </a:t>
            </a:r>
            <a:r>
              <a:rPr lang="is-IS" sz="14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læsi</a:t>
            </a:r>
            <a:r>
              <a:rPr lang="is-I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ætlar þú/þið að æfa? </a:t>
            </a:r>
            <a:r>
              <a:rPr lang="en-I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(umhverfislæsi, samfélagslæsi, menningarlæsi, talnalæsi, miðlalæsi, tæknilæsi, tilfinningalæsi)</a:t>
            </a:r>
          </a:p>
          <a:p>
            <a:pPr marL="457200" lvl="1" indent="0" fontAlgn="base">
              <a:lnSpc>
                <a:spcPct val="150000"/>
              </a:lnSpc>
              <a:buSzPts val="1000"/>
              <a:buNone/>
              <a:tabLst>
                <a:tab pos="914400" algn="l"/>
              </a:tabLst>
            </a:pPr>
            <a:endParaRPr lang="en-IS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fontAlgn="base">
              <a:lnSpc>
                <a:spcPct val="150000"/>
              </a:lnSpc>
              <a:buSzPts val="1000"/>
              <a:buNone/>
              <a:tabLst>
                <a:tab pos="914400" algn="l"/>
              </a:tabLst>
            </a:pPr>
            <a:r>
              <a:rPr lang="en-I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Tungumálabankinn</a:t>
            </a:r>
          </a:p>
          <a:p>
            <a:pPr marL="285750" indent="-285750" fontAlgn="base">
              <a:lnSpc>
                <a:spcPct val="150000"/>
              </a:lnSpc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GB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I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otið þið tungumálabankann?</a:t>
            </a:r>
          </a:p>
          <a:p>
            <a:pPr marL="285750" indent="-285750" fontAlgn="base">
              <a:lnSpc>
                <a:spcPct val="150000"/>
              </a:lnSpc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I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Hvað vantar?</a:t>
            </a:r>
          </a:p>
          <a:p>
            <a:pPr marL="285750" indent="-285750" fontAlgn="base">
              <a:lnSpc>
                <a:spcPct val="150000"/>
              </a:lnSpc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I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Búið til spurningar sem hægt er að nota með börnunum í tengslum við læsi í víðum skilningi.</a:t>
            </a:r>
            <a:endParaRPr lang="en-I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275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426B50-598B-A75C-E584-8A3A2D8A2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IS" sz="4000" dirty="0">
                <a:solidFill>
                  <a:srgbClr val="FFFFFF"/>
                </a:solidFill>
              </a:rPr>
              <a:t>Vettvangsferð</a:t>
            </a:r>
          </a:p>
        </p:txBody>
      </p:sp>
      <p:pic>
        <p:nvPicPr>
          <p:cNvPr id="4" name="Content Placeholder 12" descr="Text&#10;&#10;Description automatically generated">
            <a:extLst>
              <a:ext uri="{FF2B5EF4-FFF2-40B4-BE49-F238E27FC236}">
                <a16:creationId xmlns:a16="http://schemas.microsoft.com/office/drawing/2014/main" id="{8A80749D-8DD4-881B-3544-70A8DBF1C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379" y="67615"/>
            <a:ext cx="5381297" cy="674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657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BAA5CB3-DD96-408C-A8DF-F03B7F0E2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178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EC50F8-3CF8-B992-4654-AE2F1F2C1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826251"/>
            <a:ext cx="10512552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7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Æfingin</a:t>
            </a:r>
            <a:r>
              <a:rPr lang="en-US" sz="7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skapar</a:t>
            </a:r>
            <a:r>
              <a:rPr lang="en-US" sz="7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meistarann</a:t>
            </a:r>
            <a:r>
              <a:rPr lang="en-US" sz="7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F226B-165D-CCE5-B938-AA57D6BC4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536" y="1018235"/>
            <a:ext cx="10512552" cy="1655762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Hvað</a:t>
            </a: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þýðir</a:t>
            </a: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málshátturinn</a:t>
            </a: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FFFFFF"/>
                </a:solidFill>
              </a:rPr>
              <a:t>Sammála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eða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ósammála</a:t>
            </a:r>
            <a:r>
              <a:rPr lang="en-US" dirty="0">
                <a:solidFill>
                  <a:srgbClr val="FFFFFF"/>
                </a:solidFill>
              </a:rPr>
              <a:t>?</a:t>
            </a:r>
            <a:endParaRPr lang="en-US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5762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D3B03-B1EA-9CDA-0F9D-2653BF700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6691"/>
            <a:ext cx="10515600" cy="803997"/>
          </a:xfrm>
        </p:spPr>
        <p:txBody>
          <a:bodyPr>
            <a:normAutofit fontScale="90000"/>
          </a:bodyPr>
          <a:lstStyle/>
          <a:p>
            <a:r>
              <a:rPr lang="en-GB" dirty="0" err="1">
                <a:solidFill>
                  <a:srgbClr val="1B1B1B"/>
                </a:solidFill>
                <a:latin typeface="Nacell"/>
              </a:rPr>
              <a:t>Jákvæð</a:t>
            </a:r>
            <a:r>
              <a:rPr lang="en-GB" dirty="0">
                <a:solidFill>
                  <a:srgbClr val="1B1B1B"/>
                </a:solidFill>
                <a:latin typeface="Nacell"/>
              </a:rPr>
              <a:t> </a:t>
            </a:r>
            <a:r>
              <a:rPr lang="en-GB" dirty="0" err="1">
                <a:solidFill>
                  <a:srgbClr val="1B1B1B"/>
                </a:solidFill>
                <a:latin typeface="Nacell"/>
              </a:rPr>
              <a:t>athygli</a:t>
            </a:r>
            <a:r>
              <a:rPr lang="en-GB" dirty="0">
                <a:solidFill>
                  <a:srgbClr val="1B1B1B"/>
                </a:solidFill>
                <a:latin typeface="Nacell"/>
              </a:rPr>
              <a:t>/</a:t>
            </a:r>
            <a:r>
              <a:rPr lang="en-GB" dirty="0" err="1">
                <a:solidFill>
                  <a:srgbClr val="1B1B1B"/>
                </a:solidFill>
                <a:latin typeface="Nacell"/>
              </a:rPr>
              <a:t>hrós</a:t>
            </a:r>
            <a:r>
              <a:rPr lang="en-GB" dirty="0">
                <a:solidFill>
                  <a:srgbClr val="1B1B1B"/>
                </a:solidFill>
                <a:latin typeface="Nacell"/>
              </a:rPr>
              <a:t>: </a:t>
            </a:r>
            <a:br>
              <a:rPr lang="en-GB" dirty="0">
                <a:solidFill>
                  <a:srgbClr val="1B1B1B"/>
                </a:solidFill>
                <a:latin typeface="Nacell"/>
              </a:rPr>
            </a:br>
            <a:r>
              <a:rPr lang="en-GB" sz="3600" dirty="0">
                <a:solidFill>
                  <a:srgbClr val="1B1B1B"/>
                </a:solidFill>
                <a:latin typeface="Nacell"/>
              </a:rPr>
              <a:t>“</a:t>
            </a:r>
            <a:r>
              <a:rPr lang="en-GB" sz="3600" i="1" dirty="0" err="1">
                <a:solidFill>
                  <a:srgbClr val="1B1B1B"/>
                </a:solidFill>
                <a:latin typeface="Nacell"/>
              </a:rPr>
              <a:t>Mikið</a:t>
            </a:r>
            <a:r>
              <a:rPr lang="en-GB" sz="3600" i="1" dirty="0">
                <a:solidFill>
                  <a:srgbClr val="1B1B1B"/>
                </a:solidFill>
                <a:latin typeface="Nacell"/>
              </a:rPr>
              <a:t> er </a:t>
            </a:r>
            <a:r>
              <a:rPr lang="en-GB" sz="3600" i="1" dirty="0" err="1">
                <a:solidFill>
                  <a:srgbClr val="1B1B1B"/>
                </a:solidFill>
                <a:latin typeface="Nacell"/>
              </a:rPr>
              <a:t>þetta</a:t>
            </a:r>
            <a:r>
              <a:rPr lang="en-GB" sz="3600" i="1" dirty="0">
                <a:solidFill>
                  <a:srgbClr val="1B1B1B"/>
                </a:solidFill>
                <a:latin typeface="Nacell"/>
              </a:rPr>
              <a:t> </a:t>
            </a:r>
            <a:r>
              <a:rPr lang="en-GB" sz="3600" i="1" dirty="0" err="1">
                <a:solidFill>
                  <a:srgbClr val="1B1B1B"/>
                </a:solidFill>
                <a:latin typeface="Nacell"/>
              </a:rPr>
              <a:t>góð</a:t>
            </a:r>
            <a:r>
              <a:rPr lang="en-GB" sz="3600" i="1" dirty="0">
                <a:solidFill>
                  <a:srgbClr val="1B1B1B"/>
                </a:solidFill>
                <a:latin typeface="Nacell"/>
              </a:rPr>
              <a:t> </a:t>
            </a:r>
            <a:r>
              <a:rPr lang="en-GB" sz="3600" i="1" dirty="0" err="1">
                <a:solidFill>
                  <a:srgbClr val="1B1B1B"/>
                </a:solidFill>
                <a:latin typeface="Nacell"/>
              </a:rPr>
              <a:t>hugmynd</a:t>
            </a:r>
            <a:r>
              <a:rPr lang="en-GB" sz="3600" i="1" dirty="0">
                <a:solidFill>
                  <a:srgbClr val="1B1B1B"/>
                </a:solidFill>
                <a:latin typeface="Nacell"/>
              </a:rPr>
              <a:t> </a:t>
            </a:r>
            <a:r>
              <a:rPr lang="en-GB" sz="3600" i="1" dirty="0" err="1">
                <a:solidFill>
                  <a:srgbClr val="1B1B1B"/>
                </a:solidFill>
                <a:latin typeface="Nacell"/>
              </a:rPr>
              <a:t>hjá</a:t>
            </a:r>
            <a:r>
              <a:rPr lang="en-GB" sz="3600" i="1" dirty="0">
                <a:solidFill>
                  <a:srgbClr val="1B1B1B"/>
                </a:solidFill>
                <a:latin typeface="Nacell"/>
              </a:rPr>
              <a:t> </a:t>
            </a:r>
            <a:r>
              <a:rPr lang="en-GB" sz="3600" i="1" dirty="0" err="1">
                <a:solidFill>
                  <a:srgbClr val="1B1B1B"/>
                </a:solidFill>
                <a:latin typeface="Nacell"/>
              </a:rPr>
              <a:t>þér</a:t>
            </a:r>
            <a:r>
              <a:rPr lang="en-GB" sz="3600" dirty="0">
                <a:solidFill>
                  <a:srgbClr val="1B1B1B"/>
                </a:solidFill>
                <a:latin typeface="Nacell"/>
              </a:rPr>
              <a:t>”.</a:t>
            </a:r>
            <a:br>
              <a:rPr lang="en-GB" sz="3600" dirty="0">
                <a:solidFill>
                  <a:srgbClr val="1B1B1B"/>
                </a:solidFill>
                <a:latin typeface="Nacell"/>
              </a:rPr>
            </a:br>
            <a:endParaRPr lang="en-I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BFB35-F1BD-41A2-C61D-6840A74B6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2836"/>
            <a:ext cx="10515600" cy="403412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IS" dirty="0"/>
              <a:t>Fleiri dæmi:</a:t>
            </a:r>
          </a:p>
          <a:p>
            <a:pPr marL="0" indent="0">
              <a:buNone/>
            </a:pPr>
            <a:r>
              <a:rPr lang="en-IS" dirty="0"/>
              <a:t>Þú varst að æfa þig mikið</a:t>
            </a:r>
          </a:p>
          <a:p>
            <a:pPr marL="0" indent="0">
              <a:buNone/>
            </a:pPr>
            <a:r>
              <a:rPr lang="en-IS" dirty="0"/>
              <a:t>Þú ert dugleg og duglegur</a:t>
            </a:r>
          </a:p>
          <a:p>
            <a:pPr marL="0" indent="0">
              <a:buNone/>
            </a:pPr>
            <a:r>
              <a:rPr lang="en-IS" dirty="0"/>
              <a:t>Vá hvað þetta er sniðugt (hjá þér)</a:t>
            </a:r>
          </a:p>
          <a:p>
            <a:pPr marL="0" indent="0">
              <a:buNone/>
            </a:pPr>
            <a:r>
              <a:rPr lang="en-IS" dirty="0"/>
              <a:t>Vel gert!</a:t>
            </a:r>
          </a:p>
          <a:p>
            <a:pPr marL="0" indent="0">
              <a:buNone/>
            </a:pPr>
            <a:r>
              <a:rPr lang="en-IS" dirty="0"/>
              <a:t>Frábært!</a:t>
            </a:r>
          </a:p>
          <a:p>
            <a:pPr marL="0" indent="0">
              <a:buNone/>
            </a:pPr>
            <a:r>
              <a:rPr lang="en-IS" dirty="0"/>
              <a:t>Alveg rétt hjá þér!</a:t>
            </a:r>
          </a:p>
          <a:p>
            <a:pPr marL="0" indent="0">
              <a:buNone/>
            </a:pPr>
            <a:r>
              <a:rPr lang="en-IS" dirty="0"/>
              <a:t>Þetta er flott</a:t>
            </a:r>
          </a:p>
          <a:p>
            <a:pPr marL="0" indent="0">
              <a:buNone/>
            </a:pPr>
            <a:r>
              <a:rPr lang="en-IS" dirty="0"/>
              <a:t>Það var flott hjá þér</a:t>
            </a:r>
          </a:p>
          <a:p>
            <a:pPr marL="0" indent="0">
              <a:buNone/>
            </a:pPr>
            <a:endParaRPr lang="en-IS" dirty="0"/>
          </a:p>
          <a:p>
            <a:pPr marL="0" indent="0">
              <a:buNone/>
            </a:pPr>
            <a:endParaRPr lang="en-IS" dirty="0"/>
          </a:p>
          <a:p>
            <a:pPr marL="0" indent="0">
              <a:buNone/>
            </a:pPr>
            <a:r>
              <a:rPr lang="en-IS" dirty="0"/>
              <a:t>Hvatning:</a:t>
            </a:r>
          </a:p>
          <a:p>
            <a:pPr marL="0" indent="0">
              <a:buNone/>
            </a:pPr>
            <a:r>
              <a:rPr lang="en-IS" dirty="0"/>
              <a:t>Þetta gerist á bestu bæjum (þegar börnin gera eitthvað ekki rétt)</a:t>
            </a:r>
          </a:p>
          <a:p>
            <a:pPr marL="0" indent="0">
              <a:buNone/>
            </a:pPr>
            <a:endParaRPr lang="en-I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EDFC12-A160-C492-7AC0-019BD35CA1A3}"/>
              </a:ext>
            </a:extLst>
          </p:cNvPr>
          <p:cNvSpPr txBox="1"/>
          <p:nvPr/>
        </p:nvSpPr>
        <p:spPr>
          <a:xfrm>
            <a:off x="3048000" y="296964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GB" dirty="0"/>
            </a:b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2171813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41217-6410-9B31-A958-3BF156EDC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S" b="1" dirty="0"/>
              <a:t>MERKJA VIÐ SEM LOKIÐ</a:t>
            </a:r>
          </a:p>
        </p:txBody>
      </p:sp>
      <p:pic>
        <p:nvPicPr>
          <p:cNvPr id="5" name="Content Placeholder 4" descr="A screenshot of a chat&#10;&#10;Description automatically generated">
            <a:extLst>
              <a:ext uri="{FF2B5EF4-FFF2-40B4-BE49-F238E27FC236}">
                <a16:creationId xmlns:a16="http://schemas.microsoft.com/office/drawing/2014/main" id="{DFB3020A-5449-1676-791F-4B0547559A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572328"/>
            <a:ext cx="10515600" cy="2857932"/>
          </a:xfrm>
        </p:spPr>
      </p:pic>
    </p:spTree>
    <p:extLst>
      <p:ext uri="{BB962C8B-B14F-4D97-AF65-F5344CB8AC3E}">
        <p14:creationId xmlns:p14="http://schemas.microsoft.com/office/powerpoint/2010/main" val="2814260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85329-2F11-A648-4D48-A48489E52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Samskiptaherbergi – niðurstöður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E2BE8-B511-25CA-EDDB-A84F612AC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S" dirty="0"/>
              <a:t>Þróunarhringurinn</a:t>
            </a:r>
          </a:p>
          <a:p>
            <a:pPr lvl="1"/>
            <a:r>
              <a:rPr lang="en-GB" dirty="0" err="1"/>
              <a:t>Gengur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að</a:t>
            </a:r>
            <a:r>
              <a:rPr lang="en-GB" dirty="0"/>
              <a:t> </a:t>
            </a:r>
            <a:r>
              <a:rPr lang="en-GB" dirty="0" err="1"/>
              <a:t>hittast</a:t>
            </a:r>
            <a:r>
              <a:rPr lang="en-GB" dirty="0"/>
              <a:t>, e</a:t>
            </a:r>
            <a:r>
              <a:rPr lang="en-IS" dirty="0"/>
              <a:t>inu sinni í viku, vantar meiri tíma til að undirbúa.</a:t>
            </a:r>
          </a:p>
          <a:p>
            <a:r>
              <a:rPr lang="en-IS" dirty="0"/>
              <a:t>Námssamfélagið</a:t>
            </a:r>
          </a:p>
          <a:p>
            <a:pPr lvl="1"/>
            <a:r>
              <a:rPr lang="en-IS" dirty="0"/>
              <a:t>Upplýsingar á FB, prenta út og hengja upp á vegg á kaffstofunni, í forstofunni, tölvupóstur, WorkPlace.</a:t>
            </a:r>
          </a:p>
          <a:p>
            <a:pPr lvl="1"/>
            <a:r>
              <a:rPr lang="en-IS" dirty="0"/>
              <a:t>Starfsmannafundur/deildarfundur</a:t>
            </a:r>
          </a:p>
          <a:p>
            <a:r>
              <a:rPr lang="en-IS" dirty="0"/>
              <a:t>Vettvangsferðin</a:t>
            </a:r>
          </a:p>
          <a:p>
            <a:pPr lvl="1"/>
            <a:r>
              <a:rPr lang="is-IS" dirty="0"/>
              <a:t>Meira verið að vinna með skilningarvitin 5 hjá yngstu börnunum. Þátttakendur hafa bæði unnið úti og inni með yngstu börnin.</a:t>
            </a:r>
            <a:endParaRPr lang="en-IS" dirty="0"/>
          </a:p>
          <a:p>
            <a:pPr lvl="1"/>
            <a:r>
              <a:rPr lang="en-IS" dirty="0"/>
              <a:t>Þátttakendur eru að vinna með umhverfis, menningar, samfélags, talna, tilfinninga og heilsulæsi</a:t>
            </a:r>
          </a:p>
          <a:p>
            <a:pPr lvl="1"/>
            <a:r>
              <a:rPr lang="en-IS" dirty="0"/>
              <a:t>Thibault á Stakkaborg tengdi saman verkefnin í 1. og 2. lotu. Hann fór út með börnin og var með þátttökulestur (sagan Þögn frá Birte).</a:t>
            </a:r>
          </a:p>
          <a:p>
            <a:pPr marL="457200" lvl="1" indent="0">
              <a:buNone/>
            </a:pPr>
            <a:endParaRPr lang="en-IS" dirty="0"/>
          </a:p>
          <a:p>
            <a:pPr lvl="1"/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4053527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97C77-D20D-DB6A-22AF-73AC118D8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6293"/>
          </a:xfrm>
        </p:spPr>
        <p:txBody>
          <a:bodyPr/>
          <a:lstStyle/>
          <a:p>
            <a:r>
              <a:rPr lang="en-IS" dirty="0"/>
              <a:t>Svarið spurningunni ykkar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81603-73F1-CDBD-9116-2F5208B67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7526"/>
            <a:ext cx="10515600" cy="5860473"/>
          </a:xfrm>
        </p:spPr>
        <p:txBody>
          <a:bodyPr>
            <a:normAutofit/>
          </a:bodyPr>
          <a:lstStyle/>
          <a:p>
            <a:r>
              <a:rPr lang="en-US" sz="1800" dirty="0" err="1"/>
              <a:t>Hvað</a:t>
            </a:r>
            <a:r>
              <a:rPr lang="en-US" sz="1800" dirty="0"/>
              <a:t> er </a:t>
            </a:r>
            <a:r>
              <a:rPr lang="en-US" sz="1800" dirty="0" err="1"/>
              <a:t>talnalæsi</a:t>
            </a:r>
            <a:r>
              <a:rPr lang="en-US" sz="1800" dirty="0"/>
              <a:t>?</a:t>
            </a:r>
          </a:p>
          <a:p>
            <a:r>
              <a:rPr lang="en-US" sz="1800" dirty="0" err="1"/>
              <a:t>Það</a:t>
            </a:r>
            <a:r>
              <a:rPr lang="en-US" sz="1800" dirty="0"/>
              <a:t> er </a:t>
            </a:r>
            <a:r>
              <a:rPr lang="en-US" sz="1800" dirty="0" err="1"/>
              <a:t>læsi</a:t>
            </a:r>
            <a:r>
              <a:rPr lang="en-US" sz="1800" dirty="0"/>
              <a:t> </a:t>
            </a:r>
            <a:r>
              <a:rPr lang="en-US" sz="1800" dirty="0" err="1"/>
              <a:t>sem</a:t>
            </a:r>
            <a:r>
              <a:rPr lang="en-US" sz="1800" dirty="0"/>
              <a:t> </a:t>
            </a:r>
            <a:r>
              <a:rPr lang="en-US" sz="1800" dirty="0" err="1"/>
              <a:t>snýst</a:t>
            </a:r>
            <a:r>
              <a:rPr lang="en-US" sz="1800" dirty="0"/>
              <a:t> um </a:t>
            </a:r>
            <a:r>
              <a:rPr lang="en-US" sz="1800" dirty="0" err="1"/>
              <a:t>tölur</a:t>
            </a:r>
            <a:r>
              <a:rPr lang="en-US" sz="1800" dirty="0"/>
              <a:t>.</a:t>
            </a:r>
          </a:p>
          <a:p>
            <a:r>
              <a:rPr lang="en-US" sz="1800" dirty="0" err="1"/>
              <a:t>Hverjir</a:t>
            </a:r>
            <a:r>
              <a:rPr lang="en-US" sz="1800" dirty="0"/>
              <a:t> </a:t>
            </a:r>
            <a:r>
              <a:rPr lang="en-US" sz="1800" dirty="0" err="1"/>
              <a:t>vinna</a:t>
            </a:r>
            <a:r>
              <a:rPr lang="en-US" sz="1800" dirty="0"/>
              <a:t> </a:t>
            </a:r>
            <a:r>
              <a:rPr lang="en-US" sz="1800" dirty="0" err="1"/>
              <a:t>með</a:t>
            </a:r>
            <a:r>
              <a:rPr lang="en-US" sz="1800" dirty="0"/>
              <a:t> </a:t>
            </a:r>
            <a:r>
              <a:rPr lang="en-US" sz="1800" dirty="0" err="1"/>
              <a:t>talnalæsi</a:t>
            </a:r>
            <a:r>
              <a:rPr lang="en-US" sz="1800" dirty="0"/>
              <a:t> </a:t>
            </a:r>
            <a:r>
              <a:rPr lang="en-US" sz="1800" dirty="0" err="1"/>
              <a:t>í</a:t>
            </a:r>
            <a:r>
              <a:rPr lang="en-US" sz="1800" dirty="0"/>
              <a:t> </a:t>
            </a:r>
            <a:r>
              <a:rPr lang="en-US" sz="1800" dirty="0" err="1"/>
              <a:t>leikskólum</a:t>
            </a:r>
            <a:r>
              <a:rPr lang="en-US" sz="1800" dirty="0"/>
              <a:t>?</a:t>
            </a:r>
          </a:p>
          <a:p>
            <a:r>
              <a:rPr lang="en-US" sz="1800" dirty="0" err="1"/>
              <a:t>Allir</a:t>
            </a:r>
            <a:r>
              <a:rPr lang="en-US" sz="1800" dirty="0"/>
              <a:t> </a:t>
            </a:r>
            <a:r>
              <a:rPr lang="en-US" sz="1800" dirty="0" err="1"/>
              <a:t>vinna</a:t>
            </a:r>
            <a:r>
              <a:rPr lang="en-US" sz="1800" dirty="0"/>
              <a:t> </a:t>
            </a:r>
            <a:r>
              <a:rPr lang="en-US" sz="1800" dirty="0" err="1"/>
              <a:t>með</a:t>
            </a:r>
            <a:r>
              <a:rPr lang="en-US" sz="1800" dirty="0"/>
              <a:t> </a:t>
            </a:r>
            <a:r>
              <a:rPr lang="en-US" sz="1800" dirty="0" err="1"/>
              <a:t>læsi</a:t>
            </a:r>
            <a:r>
              <a:rPr lang="en-US" sz="1800" dirty="0"/>
              <a:t> </a:t>
            </a:r>
            <a:r>
              <a:rPr lang="en-US" sz="1800" dirty="0" err="1"/>
              <a:t>í</a:t>
            </a:r>
            <a:r>
              <a:rPr lang="en-US" sz="1800" dirty="0"/>
              <a:t> </a:t>
            </a:r>
            <a:r>
              <a:rPr lang="en-US" sz="1800" dirty="0" err="1"/>
              <a:t>leikskólum</a:t>
            </a:r>
            <a:r>
              <a:rPr lang="en-US" sz="1800" dirty="0"/>
              <a:t>. </a:t>
            </a:r>
          </a:p>
          <a:p>
            <a:r>
              <a:rPr lang="en-US" sz="1800" dirty="0" err="1"/>
              <a:t>Hvenær</a:t>
            </a:r>
            <a:r>
              <a:rPr lang="en-US" sz="1800" dirty="0"/>
              <a:t> er best </a:t>
            </a:r>
            <a:r>
              <a:rPr lang="en-US" sz="1800" dirty="0" err="1"/>
              <a:t>að</a:t>
            </a:r>
            <a:r>
              <a:rPr lang="en-US" sz="1800" dirty="0"/>
              <a:t> </a:t>
            </a:r>
            <a:r>
              <a:rPr lang="en-US" sz="1800" dirty="0" err="1"/>
              <a:t>vinna</a:t>
            </a:r>
            <a:r>
              <a:rPr lang="en-US" sz="1800" dirty="0"/>
              <a:t> </a:t>
            </a:r>
            <a:r>
              <a:rPr lang="en-US" sz="1800" dirty="0" err="1"/>
              <a:t>með</a:t>
            </a:r>
            <a:r>
              <a:rPr lang="en-US" sz="1800" dirty="0"/>
              <a:t> </a:t>
            </a:r>
            <a:r>
              <a:rPr lang="en-US" sz="1800" dirty="0" err="1"/>
              <a:t>talnalæsi</a:t>
            </a:r>
            <a:r>
              <a:rPr lang="en-US" sz="1800" dirty="0"/>
              <a:t>?</a:t>
            </a:r>
          </a:p>
          <a:p>
            <a:r>
              <a:rPr lang="en-US" sz="1800" dirty="0"/>
              <a:t>Best </a:t>
            </a:r>
            <a:r>
              <a:rPr lang="en-US" sz="1800" dirty="0" err="1"/>
              <a:t>að</a:t>
            </a:r>
            <a:r>
              <a:rPr lang="en-US" sz="1800" dirty="0"/>
              <a:t> </a:t>
            </a:r>
            <a:r>
              <a:rPr lang="en-US" sz="1800" dirty="0" err="1"/>
              <a:t>vinna</a:t>
            </a:r>
            <a:r>
              <a:rPr lang="en-US" sz="1800" dirty="0"/>
              <a:t> </a:t>
            </a:r>
            <a:r>
              <a:rPr lang="en-US" sz="1800" dirty="0" err="1"/>
              <a:t>með</a:t>
            </a:r>
            <a:r>
              <a:rPr lang="en-US" sz="1800" dirty="0"/>
              <a:t> </a:t>
            </a:r>
            <a:r>
              <a:rPr lang="en-US" sz="1800" dirty="0" err="1"/>
              <a:t>talnalæsi</a:t>
            </a:r>
            <a:r>
              <a:rPr lang="en-US" sz="1800" dirty="0"/>
              <a:t> </a:t>
            </a:r>
            <a:r>
              <a:rPr lang="en-US" sz="1800" dirty="0" err="1"/>
              <a:t>hjá</a:t>
            </a:r>
            <a:r>
              <a:rPr lang="en-US" sz="1800" dirty="0"/>
              <a:t> </a:t>
            </a:r>
            <a:r>
              <a:rPr lang="en-US" sz="1800" dirty="0" err="1"/>
              <a:t>eldri</a:t>
            </a:r>
            <a:r>
              <a:rPr lang="en-US" sz="1800" dirty="0"/>
              <a:t> </a:t>
            </a:r>
            <a:r>
              <a:rPr lang="en-US" sz="1800" dirty="0" err="1"/>
              <a:t>börnum</a:t>
            </a:r>
            <a:r>
              <a:rPr lang="en-US" sz="1800" dirty="0"/>
              <a:t>. </a:t>
            </a:r>
          </a:p>
          <a:p>
            <a:r>
              <a:rPr lang="en-US" sz="1800" dirty="0" err="1"/>
              <a:t>Hvernig</a:t>
            </a:r>
            <a:r>
              <a:rPr lang="en-US" sz="1800" dirty="0"/>
              <a:t> </a:t>
            </a:r>
            <a:r>
              <a:rPr lang="en-US" sz="1800" dirty="0" err="1"/>
              <a:t>vinnum</a:t>
            </a:r>
            <a:r>
              <a:rPr lang="en-US" sz="1800" dirty="0"/>
              <a:t> </a:t>
            </a:r>
            <a:r>
              <a:rPr lang="en-US" sz="1800" dirty="0" err="1"/>
              <a:t>við</a:t>
            </a:r>
            <a:r>
              <a:rPr lang="en-US" sz="1800" dirty="0"/>
              <a:t> </a:t>
            </a:r>
            <a:r>
              <a:rPr lang="en-US" sz="1800" dirty="0" err="1"/>
              <a:t>með</a:t>
            </a:r>
            <a:r>
              <a:rPr lang="en-US" sz="1800" dirty="0"/>
              <a:t> </a:t>
            </a:r>
            <a:r>
              <a:rPr lang="en-US" sz="1800" dirty="0" err="1"/>
              <a:t>talnalæsi</a:t>
            </a:r>
            <a:r>
              <a:rPr lang="en-US" sz="1800" dirty="0"/>
              <a:t>?</a:t>
            </a:r>
          </a:p>
          <a:p>
            <a:r>
              <a:rPr lang="en-US" sz="1800" dirty="0" err="1"/>
              <a:t>Með</a:t>
            </a:r>
            <a:r>
              <a:rPr lang="en-US" sz="1800" dirty="0"/>
              <a:t> </a:t>
            </a:r>
            <a:r>
              <a:rPr lang="en-US" sz="1800" dirty="0" err="1"/>
              <a:t>Numikom</a:t>
            </a:r>
            <a:r>
              <a:rPr lang="en-US" sz="1800" dirty="0"/>
              <a:t> </a:t>
            </a:r>
            <a:r>
              <a:rPr lang="en-US" sz="1800" dirty="0" err="1"/>
              <a:t>og</a:t>
            </a:r>
            <a:r>
              <a:rPr lang="en-US" sz="1800" dirty="0"/>
              <a:t> </a:t>
            </a:r>
            <a:r>
              <a:rPr lang="en-US" sz="1800" dirty="0" err="1"/>
              <a:t>með</a:t>
            </a:r>
            <a:r>
              <a:rPr lang="en-US" sz="1800" dirty="0"/>
              <a:t> </a:t>
            </a:r>
            <a:r>
              <a:rPr lang="en-US" sz="1800" dirty="0" err="1"/>
              <a:t>því</a:t>
            </a:r>
            <a:r>
              <a:rPr lang="en-US" sz="1800" dirty="0"/>
              <a:t> </a:t>
            </a:r>
            <a:r>
              <a:rPr lang="en-US" sz="1800" dirty="0" err="1"/>
              <a:t>að</a:t>
            </a:r>
            <a:r>
              <a:rPr lang="en-US" sz="1800" dirty="0"/>
              <a:t> </a:t>
            </a:r>
            <a:r>
              <a:rPr lang="en-US" sz="1800" dirty="0" err="1"/>
              <a:t>telja</a:t>
            </a:r>
            <a:r>
              <a:rPr lang="en-US" sz="1800" dirty="0"/>
              <a:t> </a:t>
            </a:r>
            <a:r>
              <a:rPr lang="en-US" sz="1800" dirty="0" err="1"/>
              <a:t>þegar</a:t>
            </a:r>
            <a:r>
              <a:rPr lang="en-US" sz="1800" dirty="0"/>
              <a:t> </a:t>
            </a:r>
            <a:r>
              <a:rPr lang="en-US" sz="1800" dirty="0" err="1"/>
              <a:t>við</a:t>
            </a:r>
            <a:r>
              <a:rPr lang="en-US" sz="1800" dirty="0"/>
              <a:t> </a:t>
            </a:r>
            <a:r>
              <a:rPr lang="en-US" sz="1800" dirty="0" err="1"/>
              <a:t>erum</a:t>
            </a:r>
            <a:r>
              <a:rPr lang="en-US" sz="1800" dirty="0"/>
              <a:t> </a:t>
            </a:r>
            <a:r>
              <a:rPr lang="en-US" sz="1800" dirty="0" err="1"/>
              <a:t>að</a:t>
            </a:r>
            <a:r>
              <a:rPr lang="en-US" sz="1800" dirty="0"/>
              <a:t> </a:t>
            </a:r>
            <a:r>
              <a:rPr lang="en-US" sz="1800" dirty="0" err="1"/>
              <a:t>leika</a:t>
            </a:r>
            <a:r>
              <a:rPr lang="en-US" sz="1800" dirty="0"/>
              <a:t> </a:t>
            </a:r>
            <a:r>
              <a:rPr lang="en-US" sz="1800" dirty="0" err="1"/>
              <a:t>við</a:t>
            </a:r>
            <a:r>
              <a:rPr lang="en-US" sz="1800" dirty="0"/>
              <a:t> </a:t>
            </a:r>
            <a:r>
              <a:rPr lang="en-US" sz="1800" dirty="0" err="1"/>
              <a:t>börnin</a:t>
            </a:r>
            <a:r>
              <a:rPr lang="en-US" sz="1800" dirty="0"/>
              <a:t>.</a:t>
            </a:r>
          </a:p>
          <a:p>
            <a:r>
              <a:rPr lang="en-US" sz="1800" dirty="0" err="1"/>
              <a:t>Hvert</a:t>
            </a:r>
            <a:r>
              <a:rPr lang="en-US" sz="1800" dirty="0"/>
              <a:t> </a:t>
            </a:r>
            <a:r>
              <a:rPr lang="en-US" sz="1800" dirty="0" err="1"/>
              <a:t>getur</a:t>
            </a:r>
            <a:r>
              <a:rPr lang="en-US" sz="1800" dirty="0"/>
              <a:t> </a:t>
            </a:r>
            <a:r>
              <a:rPr lang="en-US" sz="1800" dirty="0" err="1"/>
              <a:t>verið</a:t>
            </a:r>
            <a:r>
              <a:rPr lang="en-US" sz="1800" dirty="0"/>
              <a:t> </a:t>
            </a:r>
            <a:r>
              <a:rPr lang="en-US" sz="1800" dirty="0" err="1"/>
              <a:t>gott</a:t>
            </a:r>
            <a:r>
              <a:rPr lang="en-US" sz="1800" dirty="0"/>
              <a:t> </a:t>
            </a:r>
            <a:r>
              <a:rPr lang="en-US" sz="1800" dirty="0" err="1"/>
              <a:t>að</a:t>
            </a:r>
            <a:r>
              <a:rPr lang="en-US" sz="1800" dirty="0"/>
              <a:t> </a:t>
            </a:r>
            <a:r>
              <a:rPr lang="en-US" sz="1800" dirty="0" err="1"/>
              <a:t>fara</a:t>
            </a:r>
            <a:r>
              <a:rPr lang="en-US" sz="1800" dirty="0"/>
              <a:t> </a:t>
            </a:r>
            <a:r>
              <a:rPr lang="en-US" sz="1800" dirty="0" err="1"/>
              <a:t>til</a:t>
            </a:r>
            <a:r>
              <a:rPr lang="en-US" sz="1800" dirty="0"/>
              <a:t> </a:t>
            </a:r>
            <a:r>
              <a:rPr lang="en-US" sz="1800" dirty="0" err="1"/>
              <a:t>að</a:t>
            </a:r>
            <a:r>
              <a:rPr lang="en-US" sz="1800" dirty="0"/>
              <a:t> </a:t>
            </a:r>
            <a:r>
              <a:rPr lang="en-US" sz="1800" dirty="0" err="1"/>
              <a:t>vinna</a:t>
            </a:r>
            <a:r>
              <a:rPr lang="en-US" sz="1800" dirty="0"/>
              <a:t> </a:t>
            </a:r>
            <a:r>
              <a:rPr lang="en-US" sz="1800" dirty="0" err="1"/>
              <a:t>með</a:t>
            </a:r>
            <a:r>
              <a:rPr lang="en-US" sz="1800" dirty="0"/>
              <a:t> </a:t>
            </a:r>
            <a:r>
              <a:rPr lang="en-US" sz="1800" dirty="0" err="1"/>
              <a:t>talnalæsi</a:t>
            </a:r>
            <a:r>
              <a:rPr lang="en-US" sz="1800" dirty="0"/>
              <a:t>?</a:t>
            </a:r>
          </a:p>
          <a:p>
            <a:r>
              <a:rPr lang="en-US" sz="1800" dirty="0" err="1"/>
              <a:t>Það</a:t>
            </a:r>
            <a:r>
              <a:rPr lang="en-US" sz="1800" dirty="0"/>
              <a:t> er </a:t>
            </a:r>
            <a:r>
              <a:rPr lang="en-US" sz="1800" dirty="0" err="1"/>
              <a:t>gott</a:t>
            </a:r>
            <a:r>
              <a:rPr lang="en-US" sz="1800" dirty="0"/>
              <a:t> </a:t>
            </a:r>
            <a:r>
              <a:rPr lang="en-US" sz="1800" dirty="0" err="1"/>
              <a:t>að</a:t>
            </a:r>
            <a:r>
              <a:rPr lang="en-US" sz="1800" dirty="0"/>
              <a:t> </a:t>
            </a:r>
            <a:r>
              <a:rPr lang="en-US" sz="1800" dirty="0" err="1"/>
              <a:t>vinna</a:t>
            </a:r>
            <a:r>
              <a:rPr lang="en-US" sz="1800" dirty="0"/>
              <a:t> </a:t>
            </a:r>
            <a:r>
              <a:rPr lang="en-US" sz="1800" dirty="0" err="1"/>
              <a:t>með</a:t>
            </a:r>
            <a:r>
              <a:rPr lang="en-US" sz="1800" dirty="0"/>
              <a:t> </a:t>
            </a:r>
            <a:r>
              <a:rPr lang="en-US" sz="1800" dirty="0" err="1"/>
              <a:t>talnalæsi</a:t>
            </a:r>
            <a:r>
              <a:rPr lang="en-US" sz="1800" dirty="0"/>
              <a:t> </a:t>
            </a:r>
            <a:r>
              <a:rPr lang="en-US" sz="1800" dirty="0" err="1"/>
              <a:t>í</a:t>
            </a:r>
            <a:r>
              <a:rPr lang="en-US" sz="1800" dirty="0"/>
              <a:t> </a:t>
            </a:r>
            <a:r>
              <a:rPr lang="en-US" sz="1800" dirty="0" err="1"/>
              <a:t>hópastarfi</a:t>
            </a:r>
            <a:r>
              <a:rPr lang="en-US" sz="1800" dirty="0"/>
              <a:t> </a:t>
            </a:r>
            <a:r>
              <a:rPr lang="en-US" sz="1800" dirty="0" err="1"/>
              <a:t>og</a:t>
            </a:r>
            <a:r>
              <a:rPr lang="en-US" sz="1800" dirty="0"/>
              <a:t> </a:t>
            </a:r>
            <a:r>
              <a:rPr lang="en-US" sz="1800" dirty="0" err="1"/>
              <a:t>í</a:t>
            </a:r>
            <a:r>
              <a:rPr lang="en-US" sz="1800" dirty="0"/>
              <a:t> </a:t>
            </a:r>
            <a:r>
              <a:rPr lang="en-US" sz="1800" dirty="0" err="1"/>
              <a:t>samveru</a:t>
            </a:r>
            <a:r>
              <a:rPr lang="en-US" sz="1800" dirty="0"/>
              <a:t>.</a:t>
            </a:r>
          </a:p>
          <a:p>
            <a:r>
              <a:rPr lang="en-US" sz="1800" dirty="0" err="1"/>
              <a:t>Af</a:t>
            </a:r>
            <a:r>
              <a:rPr lang="en-US" sz="1800" dirty="0"/>
              <a:t> </a:t>
            </a:r>
            <a:r>
              <a:rPr lang="en-US" sz="1800" dirty="0" err="1"/>
              <a:t>hverju</a:t>
            </a:r>
            <a:r>
              <a:rPr lang="en-US" sz="1800" dirty="0"/>
              <a:t> er </a:t>
            </a:r>
            <a:r>
              <a:rPr lang="en-US" sz="1800" dirty="0" err="1"/>
              <a:t>unnið</a:t>
            </a:r>
            <a:r>
              <a:rPr lang="en-US" sz="1800" dirty="0"/>
              <a:t> </a:t>
            </a:r>
            <a:r>
              <a:rPr lang="en-US" sz="1800" dirty="0" err="1"/>
              <a:t>með</a:t>
            </a:r>
            <a:r>
              <a:rPr lang="en-US" sz="1800" dirty="0"/>
              <a:t> </a:t>
            </a:r>
            <a:r>
              <a:rPr lang="en-US" sz="1800" dirty="0" err="1"/>
              <a:t>talnalæsi</a:t>
            </a:r>
            <a:r>
              <a:rPr lang="en-US" sz="1800" dirty="0"/>
              <a:t>?</a:t>
            </a:r>
          </a:p>
          <a:p>
            <a:r>
              <a:rPr lang="en-US" sz="1800" dirty="0" err="1"/>
              <a:t>Til</a:t>
            </a:r>
            <a:r>
              <a:rPr lang="en-US" sz="1800" dirty="0"/>
              <a:t> </a:t>
            </a:r>
            <a:r>
              <a:rPr lang="en-US" sz="1800" dirty="0" err="1"/>
              <a:t>að</a:t>
            </a:r>
            <a:r>
              <a:rPr lang="en-US" sz="1800" dirty="0"/>
              <a:t> </a:t>
            </a:r>
            <a:r>
              <a:rPr lang="en-US" sz="1800" dirty="0" err="1"/>
              <a:t>læra</a:t>
            </a:r>
            <a:r>
              <a:rPr lang="en-US" sz="1800" dirty="0"/>
              <a:t> </a:t>
            </a:r>
            <a:r>
              <a:rPr lang="en-US" sz="1800" dirty="0" err="1"/>
              <a:t>að</a:t>
            </a:r>
            <a:r>
              <a:rPr lang="en-US" sz="1800" dirty="0"/>
              <a:t> </a:t>
            </a:r>
            <a:r>
              <a:rPr lang="en-US" sz="1800" dirty="0" err="1"/>
              <a:t>telja</a:t>
            </a:r>
            <a:r>
              <a:rPr lang="en-US" sz="1800" dirty="0"/>
              <a:t> </a:t>
            </a:r>
            <a:r>
              <a:rPr lang="en-US" sz="1800" dirty="0" err="1"/>
              <a:t>og</a:t>
            </a:r>
            <a:r>
              <a:rPr lang="en-US" sz="1800" dirty="0"/>
              <a:t> </a:t>
            </a:r>
            <a:r>
              <a:rPr lang="en-US" sz="1800" dirty="0" err="1"/>
              <a:t>til</a:t>
            </a:r>
            <a:r>
              <a:rPr lang="en-US" sz="1800" dirty="0"/>
              <a:t> </a:t>
            </a:r>
            <a:r>
              <a:rPr lang="en-US" sz="1800" dirty="0" err="1"/>
              <a:t>að</a:t>
            </a:r>
            <a:r>
              <a:rPr lang="en-US" sz="1800" dirty="0"/>
              <a:t> </a:t>
            </a:r>
            <a:r>
              <a:rPr lang="en-US" sz="1800" dirty="0" err="1"/>
              <a:t>læra</a:t>
            </a:r>
            <a:r>
              <a:rPr lang="en-US" sz="1800" dirty="0"/>
              <a:t> </a:t>
            </a:r>
            <a:r>
              <a:rPr lang="en-US" sz="1800" dirty="0" err="1"/>
              <a:t>tölurnar</a:t>
            </a:r>
            <a:r>
              <a:rPr lang="en-US" sz="1800" dirty="0"/>
              <a:t>.</a:t>
            </a:r>
          </a:p>
          <a:p>
            <a:r>
              <a:rPr lang="en-US" sz="1800" dirty="0" err="1"/>
              <a:t>Hvaða</a:t>
            </a:r>
            <a:r>
              <a:rPr lang="en-US" sz="1800" dirty="0"/>
              <a:t> </a:t>
            </a:r>
            <a:r>
              <a:rPr lang="en-US" sz="1800" dirty="0" err="1"/>
              <a:t>efnivið</a:t>
            </a:r>
            <a:r>
              <a:rPr lang="en-US" sz="1800" dirty="0"/>
              <a:t> er </a:t>
            </a:r>
            <a:r>
              <a:rPr lang="en-US" sz="1800" dirty="0" err="1"/>
              <a:t>gott</a:t>
            </a:r>
            <a:r>
              <a:rPr lang="en-US" sz="1800" dirty="0"/>
              <a:t> </a:t>
            </a:r>
            <a:r>
              <a:rPr lang="en-US" sz="1800" dirty="0" err="1"/>
              <a:t>að</a:t>
            </a:r>
            <a:r>
              <a:rPr lang="en-US" sz="1800" dirty="0"/>
              <a:t> nota </a:t>
            </a:r>
            <a:r>
              <a:rPr lang="en-US" sz="1800" dirty="0" err="1"/>
              <a:t>þegar</a:t>
            </a:r>
            <a:r>
              <a:rPr lang="en-US" sz="1800" dirty="0"/>
              <a:t> </a:t>
            </a:r>
            <a:r>
              <a:rPr lang="en-US" sz="1800" dirty="0" err="1"/>
              <a:t>við</a:t>
            </a:r>
            <a:r>
              <a:rPr lang="en-US" sz="1800" dirty="0"/>
              <a:t> </a:t>
            </a:r>
            <a:r>
              <a:rPr lang="en-US" sz="1800" dirty="0" err="1"/>
              <a:t>vinnum</a:t>
            </a:r>
            <a:r>
              <a:rPr lang="en-US" sz="1800" dirty="0"/>
              <a:t> </a:t>
            </a:r>
            <a:r>
              <a:rPr lang="en-US" sz="1800" dirty="0" err="1"/>
              <a:t>með</a:t>
            </a:r>
            <a:r>
              <a:rPr lang="en-US" sz="1800" dirty="0"/>
              <a:t> </a:t>
            </a:r>
            <a:r>
              <a:rPr lang="en-US" sz="1800" dirty="0" err="1"/>
              <a:t>talnalæsi</a:t>
            </a:r>
            <a:r>
              <a:rPr lang="en-US" sz="1800" dirty="0"/>
              <a:t>?</a:t>
            </a:r>
          </a:p>
          <a:p>
            <a:r>
              <a:rPr lang="en-US" sz="1800" dirty="0" err="1"/>
              <a:t>Það</a:t>
            </a:r>
            <a:r>
              <a:rPr lang="en-US" sz="1800" dirty="0"/>
              <a:t> er </a:t>
            </a:r>
            <a:r>
              <a:rPr lang="en-US" sz="1800" dirty="0" err="1"/>
              <a:t>gott</a:t>
            </a:r>
            <a:r>
              <a:rPr lang="en-US" sz="1800" dirty="0"/>
              <a:t> </a:t>
            </a:r>
            <a:r>
              <a:rPr lang="en-US" sz="1800" dirty="0" err="1"/>
              <a:t>að</a:t>
            </a:r>
            <a:r>
              <a:rPr lang="en-US" sz="1800" dirty="0"/>
              <a:t> nota </a:t>
            </a:r>
            <a:r>
              <a:rPr lang="en-US" sz="1800" dirty="0" err="1"/>
              <a:t>kubba</a:t>
            </a:r>
            <a:r>
              <a:rPr lang="en-US" sz="1800" dirty="0"/>
              <a:t>, </a:t>
            </a:r>
            <a:r>
              <a:rPr lang="en-US" sz="1800" dirty="0" err="1"/>
              <a:t>bækur</a:t>
            </a:r>
            <a:r>
              <a:rPr lang="en-US" sz="1800" dirty="0"/>
              <a:t>, </a:t>
            </a:r>
            <a:r>
              <a:rPr lang="en-US" sz="1800" dirty="0" err="1"/>
              <a:t>prik</a:t>
            </a:r>
            <a:r>
              <a:rPr lang="en-US" sz="1800" dirty="0"/>
              <a:t> (</a:t>
            </a:r>
            <a:r>
              <a:rPr lang="en-US" sz="1800" dirty="0" err="1"/>
              <a:t>alls</a:t>
            </a:r>
            <a:r>
              <a:rPr lang="en-US" sz="1800" dirty="0"/>
              <a:t> </a:t>
            </a:r>
            <a:r>
              <a:rPr lang="en-US" sz="1800" dirty="0" err="1"/>
              <a:t>konar</a:t>
            </a:r>
            <a:r>
              <a:rPr lang="en-US" sz="1800" dirty="0"/>
              <a:t> </a:t>
            </a:r>
            <a:r>
              <a:rPr lang="en-US" sz="1800" dirty="0" err="1"/>
              <a:t>dót</a:t>
            </a:r>
            <a:r>
              <a:rPr lang="en-US" sz="1800" dirty="0"/>
              <a:t>).</a:t>
            </a:r>
          </a:p>
          <a:p>
            <a:r>
              <a:rPr lang="en-US" sz="1800" dirty="0"/>
              <a:t>Hvar </a:t>
            </a:r>
            <a:r>
              <a:rPr lang="en-US" sz="1800" dirty="0" err="1"/>
              <a:t>vinna</a:t>
            </a:r>
            <a:r>
              <a:rPr lang="en-US" sz="1800" dirty="0"/>
              <a:t> </a:t>
            </a:r>
            <a:r>
              <a:rPr lang="en-US" sz="1800" dirty="0" err="1"/>
              <a:t>börnin</a:t>
            </a:r>
            <a:r>
              <a:rPr lang="en-US" sz="1800" dirty="0"/>
              <a:t> </a:t>
            </a:r>
            <a:r>
              <a:rPr lang="en-US" sz="1800" dirty="0" err="1"/>
              <a:t>með</a:t>
            </a:r>
            <a:r>
              <a:rPr lang="en-US" sz="1800" dirty="0"/>
              <a:t> </a:t>
            </a:r>
            <a:r>
              <a:rPr lang="en-US" sz="1800" dirty="0" err="1"/>
              <a:t>talnalæsi</a:t>
            </a:r>
            <a:r>
              <a:rPr lang="en-US" sz="1800" dirty="0"/>
              <a:t>? </a:t>
            </a:r>
            <a:r>
              <a:rPr lang="en-US" sz="1800" dirty="0" err="1"/>
              <a:t>Út</a:t>
            </a:r>
            <a:r>
              <a:rPr lang="en-US" sz="1800" dirty="0"/>
              <a:t> um </a:t>
            </a:r>
            <a:r>
              <a:rPr lang="en-US" sz="1800" dirty="0" err="1"/>
              <a:t>allt</a:t>
            </a:r>
            <a:endParaRPr lang="en-US" sz="1800" dirty="0"/>
          </a:p>
          <a:p>
            <a:pPr marL="342900" indent="-342900">
              <a:buFont typeface="+mj-lt"/>
              <a:buAutoNum type="arabicPeriod"/>
            </a:pPr>
            <a:endParaRPr lang="en-US" sz="1800" dirty="0"/>
          </a:p>
          <a:p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4053762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B4D70-0E26-BA49-A7B9-E8261EF1C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848" y="952523"/>
            <a:ext cx="10972354" cy="1397015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IS" sz="3467" dirty="0"/>
              <a:t>                           </a:t>
            </a:r>
            <a:br>
              <a:rPr lang="en-IS" sz="3467" dirty="0"/>
            </a:br>
            <a:r>
              <a:rPr lang="en-IS" sz="3467" dirty="0"/>
              <a:t>                                 </a:t>
            </a:r>
            <a:r>
              <a:rPr lang="en-IS" sz="2623" dirty="0"/>
              <a:t>(Veljið punktana þrjá)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2462B2-A787-584D-896E-3B9529204D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70137" y="3024202"/>
            <a:ext cx="3253601" cy="3100316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r>
              <a:rPr lang="en-IS" sz="2249" b="1" dirty="0"/>
              <a:t>Vinsamlega skrifið; </a:t>
            </a:r>
          </a:p>
          <a:p>
            <a:pPr marL="0" indent="0">
              <a:buNone/>
            </a:pPr>
            <a:r>
              <a:rPr lang="en-IS" sz="2249" b="1" u="sng" dirty="0"/>
              <a:t>nafn leikskólans og nöfnin ykkar</a:t>
            </a:r>
            <a:r>
              <a:rPr lang="en-IS" sz="2249" b="1" dirty="0"/>
              <a:t>.</a:t>
            </a:r>
          </a:p>
          <a:p>
            <a:pPr marL="0" indent="0">
              <a:buNone/>
            </a:pPr>
            <a:r>
              <a:rPr lang="en-IS" b="1" dirty="0"/>
              <a:t>	</a:t>
            </a:r>
          </a:p>
          <a:p>
            <a:pPr marL="0" indent="0">
              <a:buNone/>
            </a:pPr>
            <a:r>
              <a:rPr lang="en-IS" sz="2623" b="1" dirty="0"/>
              <a:t>(Rename)</a:t>
            </a:r>
          </a:p>
          <a:p>
            <a:endParaRPr lang="en-IS" b="1" dirty="0"/>
          </a:p>
        </p:txBody>
      </p:sp>
      <p:pic>
        <p:nvPicPr>
          <p:cNvPr id="5" name="Picture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01EF983A-BCA7-1997-7C60-88890FB91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169" y="2889270"/>
            <a:ext cx="3440782" cy="3640046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32028A3-B7B7-226A-D4E0-94DB2A49666C}"/>
                  </a:ext>
                </a:extLst>
              </p14:cNvPr>
              <p14:cNvContentPartPr/>
              <p14:nvPr/>
            </p14:nvContentPartPr>
            <p14:xfrm>
              <a:off x="2317886" y="2177210"/>
              <a:ext cx="6144150" cy="4352106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32028A3-B7B7-226A-D4E0-94DB2A4966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08526" y="2167850"/>
                <a:ext cx="6162870" cy="437082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68357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8DC16-616F-8663-3BB6-A1FEF7A33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Búið til spurningar um umhverfislæsi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A4667-8899-4D11-7DCB-6E1981856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err="1"/>
              <a:t>Hvað</a:t>
            </a:r>
            <a:r>
              <a:rPr lang="en-US" sz="2800" dirty="0"/>
              <a:t> er </a:t>
            </a:r>
            <a:r>
              <a:rPr lang="en-US" sz="2800" dirty="0" err="1"/>
              <a:t>umhverfislæsi</a:t>
            </a:r>
            <a:r>
              <a:rPr lang="en-US" sz="2800" dirty="0"/>
              <a:t>? </a:t>
            </a:r>
            <a:r>
              <a:rPr lang="en-US" sz="2800" dirty="0" err="1"/>
              <a:t>Að</a:t>
            </a:r>
            <a:r>
              <a:rPr lang="en-US" sz="2800" dirty="0"/>
              <a:t> vera </a:t>
            </a:r>
            <a:r>
              <a:rPr lang="en-US" sz="2800" dirty="0" err="1"/>
              <a:t>læs</a:t>
            </a:r>
            <a:r>
              <a:rPr lang="en-US" sz="2800" dirty="0"/>
              <a:t> </a:t>
            </a:r>
            <a:r>
              <a:rPr lang="en-US" sz="2800" dirty="0" err="1"/>
              <a:t>á</a:t>
            </a:r>
            <a:r>
              <a:rPr lang="en-US" sz="2800" dirty="0"/>
              <a:t> </a:t>
            </a:r>
            <a:r>
              <a:rPr lang="en-US" sz="2800" dirty="0" err="1"/>
              <a:t>umhverfið</a:t>
            </a:r>
            <a:r>
              <a:rPr lang="en-US" sz="2800" dirty="0"/>
              <a:t>. </a:t>
            </a:r>
            <a:r>
              <a:rPr lang="en-US" sz="2800" dirty="0" err="1"/>
              <a:t>Að</a:t>
            </a:r>
            <a:r>
              <a:rPr lang="en-US" sz="2800" dirty="0"/>
              <a:t> </a:t>
            </a:r>
            <a:r>
              <a:rPr lang="en-US" sz="2800" dirty="0" err="1"/>
              <a:t>þekkja</a:t>
            </a:r>
            <a:r>
              <a:rPr lang="en-US" sz="2800" dirty="0"/>
              <a:t> </a:t>
            </a:r>
            <a:r>
              <a:rPr lang="en-US" sz="2800" dirty="0" err="1"/>
              <a:t>umhverfið</a:t>
            </a:r>
            <a:r>
              <a:rPr lang="en-US" sz="2800" dirty="0"/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/>
              <a:t>Hverjir</a:t>
            </a:r>
            <a:r>
              <a:rPr lang="en-US" sz="2800" dirty="0"/>
              <a:t> </a:t>
            </a:r>
            <a:r>
              <a:rPr lang="en-US" sz="2800" dirty="0" err="1"/>
              <a:t>njóta</a:t>
            </a:r>
            <a:r>
              <a:rPr lang="en-US" sz="2800" dirty="0"/>
              <a:t> </a:t>
            </a:r>
            <a:r>
              <a:rPr lang="en-US" sz="2800" dirty="0" err="1"/>
              <a:t>umhverfislæsis</a:t>
            </a:r>
            <a:r>
              <a:rPr lang="en-US" sz="2800" dirty="0"/>
              <a:t> </a:t>
            </a:r>
            <a:r>
              <a:rPr lang="en-US" sz="2800" dirty="0" err="1"/>
              <a:t>mest?Allir</a:t>
            </a:r>
            <a:r>
              <a:rPr lang="en-US" sz="2800" dirty="0"/>
              <a:t> </a:t>
            </a:r>
            <a:r>
              <a:rPr lang="en-US" sz="2800" dirty="0" err="1"/>
              <a:t>njóta</a:t>
            </a:r>
            <a:r>
              <a:rPr lang="en-US" sz="2800" dirty="0"/>
              <a:t> </a:t>
            </a:r>
            <a:r>
              <a:rPr lang="en-US" sz="2800" dirty="0" err="1"/>
              <a:t>þess</a:t>
            </a:r>
            <a:r>
              <a:rPr lang="en-US" sz="2800" dirty="0"/>
              <a:t> </a:t>
            </a:r>
            <a:r>
              <a:rPr lang="en-US" sz="2800" dirty="0" err="1"/>
              <a:t>að</a:t>
            </a:r>
            <a:r>
              <a:rPr lang="en-US" sz="2800" dirty="0"/>
              <a:t> vera </a:t>
            </a:r>
            <a:r>
              <a:rPr lang="en-US" sz="2800" dirty="0" err="1"/>
              <a:t>læsir</a:t>
            </a:r>
            <a:r>
              <a:rPr lang="en-US" sz="2800" dirty="0"/>
              <a:t> </a:t>
            </a:r>
            <a:r>
              <a:rPr lang="en-US" sz="2800" dirty="0" err="1"/>
              <a:t>á</a:t>
            </a:r>
            <a:r>
              <a:rPr lang="en-US" sz="2800" dirty="0"/>
              <a:t> </a:t>
            </a:r>
            <a:r>
              <a:rPr lang="en-US" sz="2800" dirty="0" err="1"/>
              <a:t>umhverfið</a:t>
            </a:r>
            <a:r>
              <a:rPr lang="en-US" sz="2800" dirty="0"/>
              <a:t> </a:t>
            </a:r>
            <a:r>
              <a:rPr lang="en-US" sz="2800" dirty="0" err="1"/>
              <a:t>sitt</a:t>
            </a:r>
            <a:r>
              <a:rPr lang="en-US" sz="2800" dirty="0"/>
              <a:t>. </a:t>
            </a:r>
            <a:r>
              <a:rPr lang="en-US" sz="2800" dirty="0" err="1"/>
              <a:t>Sennilega</a:t>
            </a:r>
            <a:r>
              <a:rPr lang="en-US" sz="2800" dirty="0"/>
              <a:t> </a:t>
            </a:r>
            <a:r>
              <a:rPr lang="en-US" sz="2800" dirty="0" err="1"/>
              <a:t>börnin</a:t>
            </a:r>
            <a:r>
              <a:rPr lang="en-US" sz="2800" dirty="0"/>
              <a:t> </a:t>
            </a:r>
            <a:r>
              <a:rPr lang="en-US" sz="2800" dirty="0" err="1"/>
              <a:t>mest</a:t>
            </a:r>
            <a:r>
              <a:rPr lang="en-US" sz="28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/>
              <a:t>Hvenær</a:t>
            </a:r>
            <a:r>
              <a:rPr lang="en-US" sz="2800" dirty="0"/>
              <a:t> er </a:t>
            </a:r>
            <a:r>
              <a:rPr lang="en-US" sz="2800" dirty="0" err="1"/>
              <a:t>hægt</a:t>
            </a:r>
            <a:r>
              <a:rPr lang="en-US" sz="2800" dirty="0"/>
              <a:t> </a:t>
            </a:r>
            <a:r>
              <a:rPr lang="en-US" sz="2800" dirty="0" err="1"/>
              <a:t>að</a:t>
            </a:r>
            <a:r>
              <a:rPr lang="en-US" sz="2800" dirty="0"/>
              <a:t> </a:t>
            </a:r>
            <a:r>
              <a:rPr lang="en-US" sz="2800" dirty="0" err="1"/>
              <a:t>vinna</a:t>
            </a:r>
            <a:r>
              <a:rPr lang="en-US" sz="2800" dirty="0"/>
              <a:t> </a:t>
            </a:r>
            <a:r>
              <a:rPr lang="en-US" sz="2800" dirty="0" err="1"/>
              <a:t>með</a:t>
            </a:r>
            <a:r>
              <a:rPr lang="en-US" sz="2800" dirty="0"/>
              <a:t> </a:t>
            </a:r>
            <a:r>
              <a:rPr lang="en-US" sz="2800" dirty="0" err="1"/>
              <a:t>umhverfislæsi</a:t>
            </a:r>
            <a:r>
              <a:rPr lang="en-US" sz="2800" dirty="0"/>
              <a:t>? </a:t>
            </a:r>
            <a:r>
              <a:rPr lang="en-US" sz="2800" dirty="0" err="1"/>
              <a:t>Alltaf</a:t>
            </a:r>
            <a:r>
              <a:rPr lang="en-US" sz="2800" dirty="0"/>
              <a:t>! </a:t>
            </a:r>
            <a:r>
              <a:rPr lang="en-US" sz="2800" dirty="0" err="1"/>
              <a:t>Daglega</a:t>
            </a:r>
            <a:r>
              <a:rPr lang="en-US" dirty="0"/>
              <a:t>, </a:t>
            </a:r>
            <a:r>
              <a:rPr lang="en-US" dirty="0" err="1"/>
              <a:t>allan</a:t>
            </a:r>
            <a:r>
              <a:rPr lang="en-US" dirty="0"/>
              <a:t> </a:t>
            </a:r>
            <a:r>
              <a:rPr lang="en-US" dirty="0" err="1"/>
              <a:t>daginn</a:t>
            </a:r>
            <a:r>
              <a:rPr lang="en-US" dirty="0"/>
              <a:t>. </a:t>
            </a:r>
            <a:endParaRPr lang="en-US" sz="2800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 err="1"/>
              <a:t>Hvernig</a:t>
            </a:r>
            <a:r>
              <a:rPr lang="en-US" sz="2800" dirty="0"/>
              <a:t> </a:t>
            </a:r>
            <a:r>
              <a:rPr lang="en-US" sz="2800" dirty="0" err="1"/>
              <a:t>getum</a:t>
            </a:r>
            <a:r>
              <a:rPr lang="en-US" sz="2800" dirty="0"/>
              <a:t> </a:t>
            </a:r>
            <a:r>
              <a:rPr lang="en-US" sz="2800" dirty="0" err="1"/>
              <a:t>við</a:t>
            </a:r>
            <a:r>
              <a:rPr lang="en-US" sz="2800" dirty="0"/>
              <a:t> </a:t>
            </a:r>
            <a:r>
              <a:rPr lang="en-US" sz="2800" dirty="0" err="1"/>
              <a:t>notað</a:t>
            </a:r>
            <a:r>
              <a:rPr lang="en-US" sz="2800" dirty="0"/>
              <a:t> </a:t>
            </a:r>
            <a:r>
              <a:rPr lang="en-US" sz="2800" dirty="0" err="1"/>
              <a:t>umhverfislæsi</a:t>
            </a:r>
            <a:r>
              <a:rPr lang="en-US" sz="2800" dirty="0"/>
              <a:t> </a:t>
            </a:r>
            <a:r>
              <a:rPr lang="en-US" sz="2800" dirty="0" err="1"/>
              <a:t>með</a:t>
            </a:r>
            <a:r>
              <a:rPr lang="en-US" sz="2800" dirty="0"/>
              <a:t> </a:t>
            </a:r>
            <a:r>
              <a:rPr lang="en-US" sz="2800" dirty="0" err="1"/>
              <a:t>börnunum</a:t>
            </a:r>
            <a:r>
              <a:rPr lang="en-US" dirty="0"/>
              <a:t>?  </a:t>
            </a:r>
            <a:r>
              <a:rPr lang="en-US" dirty="0" err="1"/>
              <a:t>Í</a:t>
            </a:r>
            <a:r>
              <a:rPr lang="en-US" dirty="0"/>
              <a:t> </a:t>
            </a:r>
            <a:r>
              <a:rPr lang="en-US" dirty="0" err="1"/>
              <a:t>vettvangsferð</a:t>
            </a:r>
            <a:r>
              <a:rPr lang="en-US" dirty="0"/>
              <a:t>.</a:t>
            </a:r>
            <a:endParaRPr lang="en-US" sz="2800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 err="1"/>
              <a:t>Hvert</a:t>
            </a:r>
            <a:r>
              <a:rPr lang="en-US" sz="2800" dirty="0"/>
              <a:t> </a:t>
            </a:r>
            <a:r>
              <a:rPr lang="en-US" sz="2800" dirty="0" err="1"/>
              <a:t>getur</a:t>
            </a:r>
            <a:r>
              <a:rPr lang="en-US" dirty="0"/>
              <a:t> </a:t>
            </a:r>
            <a:r>
              <a:rPr lang="en-US" dirty="0" err="1"/>
              <a:t>verið</a:t>
            </a:r>
            <a:r>
              <a:rPr lang="en-US" dirty="0"/>
              <a:t> </a:t>
            </a:r>
            <a:r>
              <a:rPr lang="en-US" dirty="0" err="1"/>
              <a:t>gott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fara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vinna</a:t>
            </a:r>
            <a:r>
              <a:rPr lang="en-US" dirty="0"/>
              <a:t> </a:t>
            </a:r>
            <a:r>
              <a:rPr lang="en-US" dirty="0" err="1"/>
              <a:t>með</a:t>
            </a:r>
            <a:r>
              <a:rPr lang="en-US" dirty="0"/>
              <a:t> </a:t>
            </a:r>
            <a:r>
              <a:rPr lang="en-US" dirty="0" err="1"/>
              <a:t>umhverfislæsi</a:t>
            </a:r>
            <a:r>
              <a:rPr lang="en-US" dirty="0"/>
              <a:t>? </a:t>
            </a:r>
            <a:r>
              <a:rPr lang="en-US" dirty="0" err="1"/>
              <a:t>T.d.</a:t>
            </a:r>
            <a:r>
              <a:rPr lang="en-US" dirty="0"/>
              <a:t> </a:t>
            </a:r>
            <a:r>
              <a:rPr lang="en-US" dirty="0" err="1"/>
              <a:t>fara</a:t>
            </a:r>
            <a:r>
              <a:rPr lang="en-US" dirty="0"/>
              <a:t> </a:t>
            </a:r>
            <a:r>
              <a:rPr lang="en-US" dirty="0" err="1"/>
              <a:t>út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týna</a:t>
            </a:r>
            <a:r>
              <a:rPr lang="en-US" dirty="0"/>
              <a:t> </a:t>
            </a:r>
            <a:r>
              <a:rPr lang="en-US" dirty="0" err="1"/>
              <a:t>rusl</a:t>
            </a:r>
            <a:r>
              <a:rPr lang="en-US" dirty="0"/>
              <a:t>, </a:t>
            </a:r>
            <a:r>
              <a:rPr lang="en-US" dirty="0" err="1"/>
              <a:t>fara</a:t>
            </a:r>
            <a:r>
              <a:rPr lang="en-US" dirty="0"/>
              <a:t> </a:t>
            </a:r>
            <a:r>
              <a:rPr lang="en-US" dirty="0" err="1"/>
              <a:t>út</a:t>
            </a:r>
            <a:r>
              <a:rPr lang="en-US" dirty="0"/>
              <a:t> </a:t>
            </a:r>
            <a:r>
              <a:rPr lang="en-US" dirty="0" err="1"/>
              <a:t>í</a:t>
            </a:r>
            <a:r>
              <a:rPr lang="en-US" dirty="0"/>
              <a:t> </a:t>
            </a:r>
            <a:r>
              <a:rPr lang="en-US" dirty="0" err="1"/>
              <a:t>náttúruna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inni</a:t>
            </a:r>
            <a:r>
              <a:rPr lang="en-US" dirty="0"/>
              <a:t> (</a:t>
            </a:r>
            <a:r>
              <a:rPr lang="en-US" dirty="0" err="1"/>
              <a:t>vatn</a:t>
            </a:r>
            <a:r>
              <a:rPr lang="en-US" dirty="0"/>
              <a:t> - </a:t>
            </a:r>
            <a:r>
              <a:rPr lang="en-US" dirty="0" err="1"/>
              <a:t>skrúfa</a:t>
            </a:r>
            <a:r>
              <a:rPr lang="en-US" dirty="0"/>
              <a:t> </a:t>
            </a:r>
            <a:r>
              <a:rPr lang="en-US" dirty="0" err="1"/>
              <a:t>frá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skrúfa</a:t>
            </a:r>
            <a:r>
              <a:rPr lang="en-US" dirty="0"/>
              <a:t> </a:t>
            </a:r>
            <a:r>
              <a:rPr lang="en-US" dirty="0" err="1"/>
              <a:t>fyrir</a:t>
            </a:r>
            <a:r>
              <a:rPr lang="en-US" dirty="0"/>
              <a:t>).</a:t>
            </a:r>
            <a:endParaRPr lang="en-US" sz="2800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 err="1"/>
              <a:t>Af</a:t>
            </a:r>
            <a:r>
              <a:rPr lang="en-US" sz="2800" dirty="0"/>
              <a:t> </a:t>
            </a:r>
            <a:r>
              <a:rPr lang="en-US" sz="2800" dirty="0" err="1"/>
              <a:t>hverju</a:t>
            </a:r>
            <a:r>
              <a:rPr lang="en-US" sz="2800" dirty="0"/>
              <a:t> er </a:t>
            </a:r>
            <a:r>
              <a:rPr lang="en-US" sz="2800" dirty="0" err="1"/>
              <a:t>umhverfislæsi</a:t>
            </a:r>
            <a:r>
              <a:rPr lang="en-US" sz="2800" dirty="0"/>
              <a:t> </a:t>
            </a:r>
            <a:r>
              <a:rPr lang="en-US" sz="2800" dirty="0" err="1"/>
              <a:t>mikilvægt</a:t>
            </a:r>
            <a:r>
              <a:rPr lang="en-US" sz="2800" dirty="0"/>
              <a:t> </a:t>
            </a:r>
            <a:r>
              <a:rPr lang="en-US" sz="2800" dirty="0" err="1"/>
              <a:t>í</a:t>
            </a:r>
            <a:r>
              <a:rPr lang="en-US" sz="2800" dirty="0"/>
              <a:t> </a:t>
            </a:r>
            <a:r>
              <a:rPr lang="en-US" sz="2800" dirty="0" err="1"/>
              <a:t>samskiptum</a:t>
            </a:r>
            <a:r>
              <a:rPr lang="en-US" sz="2800" dirty="0"/>
              <a:t>? </a:t>
            </a:r>
            <a:r>
              <a:rPr lang="en-US" sz="2800" dirty="0" err="1"/>
              <a:t>Það</a:t>
            </a:r>
            <a:r>
              <a:rPr lang="en-US" sz="2800" dirty="0"/>
              <a:t> er </a:t>
            </a:r>
            <a:r>
              <a:rPr lang="en-US" sz="2800" dirty="0" err="1"/>
              <a:t>mikilvægt</a:t>
            </a:r>
            <a:r>
              <a:rPr lang="en-US" sz="2800" dirty="0"/>
              <a:t> </a:t>
            </a:r>
            <a:r>
              <a:rPr lang="en-US" sz="2800" dirty="0" err="1"/>
              <a:t>að</a:t>
            </a:r>
            <a:r>
              <a:rPr lang="en-US" sz="2800" dirty="0"/>
              <a:t> </a:t>
            </a:r>
            <a:r>
              <a:rPr lang="en-US" sz="2800" dirty="0" err="1"/>
              <a:t>skiptast</a:t>
            </a:r>
            <a:r>
              <a:rPr lang="en-US" sz="2800" dirty="0"/>
              <a:t> </a:t>
            </a:r>
            <a:r>
              <a:rPr lang="en-US" sz="2800" dirty="0" err="1"/>
              <a:t>á</a:t>
            </a:r>
            <a:r>
              <a:rPr lang="en-US" sz="2800" dirty="0"/>
              <a:t> </a:t>
            </a:r>
            <a:r>
              <a:rPr lang="en-US" sz="2800" dirty="0" err="1"/>
              <a:t>skoðunum</a:t>
            </a:r>
            <a:r>
              <a:rPr lang="en-US" sz="2800" dirty="0"/>
              <a:t> um </a:t>
            </a:r>
            <a:r>
              <a:rPr lang="en-US" sz="2800" dirty="0" err="1"/>
              <a:t>umhverfið</a:t>
            </a:r>
            <a:r>
              <a:rPr lang="en-US" sz="2800" dirty="0"/>
              <a:t> </a:t>
            </a:r>
            <a:r>
              <a:rPr lang="en-US" sz="2800" dirty="0" err="1"/>
              <a:t>og</a:t>
            </a:r>
            <a:r>
              <a:rPr lang="en-US" sz="2800" dirty="0"/>
              <a:t> </a:t>
            </a:r>
            <a:r>
              <a:rPr lang="en-US" sz="2800" dirty="0" err="1"/>
              <a:t>skilning</a:t>
            </a:r>
            <a:r>
              <a:rPr lang="en-US" sz="2800" dirty="0"/>
              <a:t> </a:t>
            </a:r>
            <a:r>
              <a:rPr lang="en-US" sz="2800" dirty="0" err="1"/>
              <a:t>okkar</a:t>
            </a:r>
            <a:r>
              <a:rPr lang="en-US" sz="2800" dirty="0"/>
              <a:t> </a:t>
            </a:r>
            <a:r>
              <a:rPr lang="en-US" sz="2800" dirty="0" err="1"/>
              <a:t>á</a:t>
            </a:r>
            <a:r>
              <a:rPr lang="en-US" sz="2800" dirty="0"/>
              <a:t> </a:t>
            </a:r>
            <a:r>
              <a:rPr lang="en-US" sz="2800" dirty="0" err="1"/>
              <a:t>umhverfinu</a:t>
            </a:r>
            <a:r>
              <a:rPr lang="en-US" sz="28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Í</a:t>
            </a:r>
            <a:r>
              <a:rPr lang="en-US" dirty="0"/>
              <a:t> </a:t>
            </a:r>
            <a:r>
              <a:rPr lang="en-US" dirty="0" err="1"/>
              <a:t>hvaða</a:t>
            </a:r>
            <a:r>
              <a:rPr lang="en-US" dirty="0"/>
              <a:t> </a:t>
            </a:r>
            <a:r>
              <a:rPr lang="en-US" dirty="0" err="1"/>
              <a:t>aðstæðum</a:t>
            </a:r>
            <a:r>
              <a:rPr lang="en-US" dirty="0"/>
              <a:t> er best </a:t>
            </a:r>
            <a:r>
              <a:rPr lang="en-US" dirty="0" err="1"/>
              <a:t>að</a:t>
            </a:r>
            <a:r>
              <a:rPr lang="en-US" dirty="0"/>
              <a:t> nota </a:t>
            </a:r>
            <a:r>
              <a:rPr lang="en-US" dirty="0" err="1"/>
              <a:t>umhverfislæsi</a:t>
            </a:r>
            <a:r>
              <a:rPr lang="en-US" dirty="0"/>
              <a:t>? </a:t>
            </a:r>
            <a:r>
              <a:rPr lang="en-US" dirty="0" err="1"/>
              <a:t>Í</a:t>
            </a:r>
            <a:r>
              <a:rPr lang="en-US" dirty="0"/>
              <a:t> </a:t>
            </a:r>
            <a:r>
              <a:rPr lang="en-US" dirty="0" err="1"/>
              <a:t>vettvangsferð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í</a:t>
            </a:r>
            <a:r>
              <a:rPr lang="en-US" dirty="0"/>
              <a:t> </a:t>
            </a:r>
            <a:r>
              <a:rPr lang="en-US" dirty="0" err="1"/>
              <a:t>útiveru</a:t>
            </a:r>
            <a:r>
              <a:rPr lang="en-US" dirty="0"/>
              <a:t>. </a:t>
            </a:r>
            <a:r>
              <a:rPr lang="en-US" dirty="0" err="1"/>
              <a:t>Í</a:t>
            </a:r>
            <a:r>
              <a:rPr lang="en-US" dirty="0"/>
              <a:t> </a:t>
            </a:r>
            <a:r>
              <a:rPr lang="en-US" dirty="0" err="1"/>
              <a:t>litlum</a:t>
            </a:r>
            <a:r>
              <a:rPr lang="en-US" dirty="0"/>
              <a:t> </a:t>
            </a:r>
            <a:r>
              <a:rPr lang="en-US" dirty="0" err="1"/>
              <a:t>hópum</a:t>
            </a:r>
            <a:r>
              <a:rPr lang="en-US" dirty="0"/>
              <a:t>.</a:t>
            </a:r>
            <a:endParaRPr lang="en-US" sz="2800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Hvar </a:t>
            </a:r>
            <a:r>
              <a:rPr lang="en-US" sz="2800" dirty="0" err="1"/>
              <a:t>vinna</a:t>
            </a:r>
            <a:r>
              <a:rPr lang="en-US" sz="2800" dirty="0"/>
              <a:t> </a:t>
            </a:r>
            <a:r>
              <a:rPr lang="en-US" sz="2800" dirty="0" err="1"/>
              <a:t>börnin</a:t>
            </a:r>
            <a:r>
              <a:rPr lang="en-US" sz="2800" dirty="0"/>
              <a:t> </a:t>
            </a:r>
            <a:r>
              <a:rPr lang="en-US" sz="2800" dirty="0" err="1"/>
              <a:t>með</a:t>
            </a:r>
            <a:r>
              <a:rPr lang="en-US" sz="2800" dirty="0"/>
              <a:t> </a:t>
            </a:r>
            <a:r>
              <a:rPr lang="en-US" sz="2800" dirty="0" err="1"/>
              <a:t>umhverfislæsi</a:t>
            </a:r>
            <a:r>
              <a:rPr lang="en-US" sz="2800" dirty="0"/>
              <a:t>? </a:t>
            </a:r>
            <a:r>
              <a:rPr lang="en-US" sz="2800" dirty="0" err="1"/>
              <a:t>Börnin</a:t>
            </a:r>
            <a:r>
              <a:rPr lang="en-US" sz="2800" dirty="0"/>
              <a:t> </a:t>
            </a:r>
            <a:r>
              <a:rPr lang="en-US" sz="2800" dirty="0" err="1"/>
              <a:t>vinna</a:t>
            </a:r>
            <a:r>
              <a:rPr lang="en-US" sz="2800" dirty="0"/>
              <a:t> </a:t>
            </a:r>
            <a:r>
              <a:rPr lang="en-US" sz="2800" dirty="0" err="1"/>
              <a:t>með</a:t>
            </a:r>
            <a:r>
              <a:rPr lang="en-US" sz="2800" dirty="0"/>
              <a:t> </a:t>
            </a:r>
            <a:r>
              <a:rPr lang="en-US" sz="2800" dirty="0" err="1"/>
              <a:t>umhverfislæsi</a:t>
            </a:r>
            <a:r>
              <a:rPr lang="en-US" sz="2800" dirty="0"/>
              <a:t> </a:t>
            </a:r>
            <a:r>
              <a:rPr lang="en-US" sz="2800" dirty="0" err="1"/>
              <a:t>alls</a:t>
            </a:r>
            <a:r>
              <a:rPr lang="en-US" sz="2800" dirty="0"/>
              <a:t> </a:t>
            </a:r>
            <a:r>
              <a:rPr lang="en-US" sz="2800" dirty="0" err="1"/>
              <a:t>staðar</a:t>
            </a:r>
            <a:r>
              <a:rPr lang="en-US" dirty="0"/>
              <a:t>, </a:t>
            </a:r>
            <a:r>
              <a:rPr lang="en-US" dirty="0" err="1"/>
              <a:t>heima</a:t>
            </a:r>
            <a:r>
              <a:rPr lang="en-US" dirty="0"/>
              <a:t>, </a:t>
            </a:r>
            <a:r>
              <a:rPr lang="en-US" dirty="0" err="1"/>
              <a:t>í</a:t>
            </a:r>
            <a:r>
              <a:rPr lang="en-US" dirty="0"/>
              <a:t> </a:t>
            </a:r>
            <a:r>
              <a:rPr lang="en-US" dirty="0" err="1"/>
              <a:t>skólanum</a:t>
            </a:r>
            <a:r>
              <a:rPr lang="en-US" dirty="0"/>
              <a:t> …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626339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5FB608-E948-9968-E9FD-A34DB79D8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IS" dirty="0">
                <a:solidFill>
                  <a:srgbClr val="FFFFFF"/>
                </a:solidFill>
              </a:rPr>
              <a:t>Spurning dagsins</a:t>
            </a:r>
            <a:br>
              <a:rPr lang="en-IS" dirty="0">
                <a:solidFill>
                  <a:srgbClr val="FFFFFF"/>
                </a:solidFill>
              </a:rPr>
            </a:br>
            <a:endParaRPr lang="en-IS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5E975-D01B-B22C-D476-C2A0958EF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IS" dirty="0"/>
              <a:t>Þýðir </a:t>
            </a:r>
            <a:r>
              <a:rPr lang="en-IS" u="sng" dirty="0"/>
              <a:t>að tjá</a:t>
            </a:r>
            <a:r>
              <a:rPr lang="en-IS" dirty="0"/>
              <a:t> það sama og </a:t>
            </a:r>
            <a:r>
              <a:rPr lang="en-IS" u="sng" dirty="0"/>
              <a:t>að tala</a:t>
            </a:r>
            <a:r>
              <a:rPr lang="en-I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2328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Spurnarorð</a:t>
            </a:r>
          </a:p>
        </p:txBody>
      </p:sp>
      <p:pic>
        <p:nvPicPr>
          <p:cNvPr id="8" name="Content Placeholder 7" descr="A picture containing table&#10;&#10;Description automatically generated">
            <a:extLst>
              <a:ext uri="{FF2B5EF4-FFF2-40B4-BE49-F238E27FC236}">
                <a16:creationId xmlns:a16="http://schemas.microsoft.com/office/drawing/2014/main" id="{CD725B2D-5E67-0F7A-148C-F4BB739154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0604" y="249749"/>
            <a:ext cx="4974087" cy="650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881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C88517-9911-D80D-F145-3A692EB1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IS" sz="4000" dirty="0">
                <a:solidFill>
                  <a:srgbClr val="FFFFFF"/>
                </a:solidFill>
              </a:rPr>
              <a:t>Hvernig svörum við?</a:t>
            </a:r>
            <a:br>
              <a:rPr lang="en-IS" sz="4000" dirty="0">
                <a:solidFill>
                  <a:srgbClr val="FFFFFF"/>
                </a:solidFill>
              </a:rPr>
            </a:br>
            <a:endParaRPr lang="en-I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60188-38D3-C698-758C-07490597D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437322"/>
            <a:ext cx="6555347" cy="6198256"/>
          </a:xfrm>
        </p:spPr>
        <p:txBody>
          <a:bodyPr anchor="ctr">
            <a:normAutofit fontScale="92500" lnSpcReduction="20000"/>
          </a:bodyPr>
          <a:lstStyle/>
          <a:p>
            <a:endParaRPr lang="en-IS" dirty="0"/>
          </a:p>
          <a:p>
            <a:pPr marL="0" indent="0" algn="ctr">
              <a:buNone/>
            </a:pPr>
            <a:r>
              <a:rPr lang="en-IS" dirty="0"/>
              <a:t>Formúlan er:</a:t>
            </a:r>
          </a:p>
          <a:p>
            <a:pPr marL="0" indent="0" algn="ctr">
              <a:buNone/>
            </a:pPr>
            <a:r>
              <a:rPr lang="en-IS" sz="2000" dirty="0"/>
              <a:t>Svara með </a:t>
            </a:r>
            <a:r>
              <a:rPr lang="en-IS" sz="2000" b="1" dirty="0">
                <a:solidFill>
                  <a:srgbClr val="7030A0"/>
                </a:solidFill>
              </a:rPr>
              <a:t>frumlagi</a:t>
            </a:r>
            <a:r>
              <a:rPr lang="en-IS" sz="2000" dirty="0"/>
              <a:t> (subject) nr </a:t>
            </a:r>
            <a:r>
              <a:rPr lang="en-IS" sz="2000" b="1" dirty="0">
                <a:solidFill>
                  <a:srgbClr val="7030A0"/>
                </a:solidFill>
              </a:rPr>
              <a:t>1</a:t>
            </a:r>
            <a:r>
              <a:rPr lang="en-IS" sz="2000" dirty="0"/>
              <a:t> og </a:t>
            </a:r>
            <a:r>
              <a:rPr lang="en-IS" sz="2000" b="1" dirty="0">
                <a:solidFill>
                  <a:schemeClr val="accent4">
                    <a:lumMod val="75000"/>
                  </a:schemeClr>
                </a:solidFill>
              </a:rPr>
              <a:t>sagnorðið</a:t>
            </a:r>
            <a:r>
              <a:rPr lang="en-IS" sz="2000" dirty="0"/>
              <a:t> nr </a:t>
            </a:r>
            <a:r>
              <a:rPr lang="en-IS" sz="2000" b="1" dirty="0">
                <a:solidFill>
                  <a:schemeClr val="accent4">
                    <a:lumMod val="75000"/>
                  </a:schemeClr>
                </a:solidFill>
              </a:rPr>
              <a:t>2</a:t>
            </a:r>
          </a:p>
          <a:p>
            <a:pPr lvl="1"/>
            <a:r>
              <a:rPr lang="en-GB" sz="1600" dirty="0" err="1">
                <a:solidFill>
                  <a:srgbClr val="7030A0"/>
                </a:solidFill>
              </a:rPr>
              <a:t>Frumlag</a:t>
            </a:r>
            <a:r>
              <a:rPr lang="en-GB" sz="1600" dirty="0">
                <a:solidFill>
                  <a:srgbClr val="7030A0"/>
                </a:solidFill>
              </a:rPr>
              <a:t> = </a:t>
            </a:r>
            <a:r>
              <a:rPr lang="en-GB" sz="1600" dirty="0" err="1">
                <a:solidFill>
                  <a:srgbClr val="7030A0"/>
                </a:solidFill>
              </a:rPr>
              <a:t>É</a:t>
            </a:r>
            <a:r>
              <a:rPr lang="en-IS" sz="1600" dirty="0">
                <a:solidFill>
                  <a:srgbClr val="7030A0"/>
                </a:solidFill>
              </a:rPr>
              <a:t>g, þú, hann, hún, það …</a:t>
            </a:r>
          </a:p>
          <a:p>
            <a:pPr lvl="1"/>
            <a:r>
              <a:rPr lang="en-IS" sz="1600" dirty="0">
                <a:solidFill>
                  <a:schemeClr val="accent4">
                    <a:lumMod val="75000"/>
                  </a:schemeClr>
                </a:solidFill>
              </a:rPr>
              <a:t>Sagnorð = vera, koma, ætla …</a:t>
            </a:r>
          </a:p>
          <a:p>
            <a:r>
              <a:rPr lang="en-IS" sz="2000" dirty="0"/>
              <a:t>Hvað </a:t>
            </a:r>
            <a:r>
              <a:rPr lang="en-IS" sz="2000" dirty="0">
                <a:solidFill>
                  <a:schemeClr val="accent4">
                    <a:lumMod val="75000"/>
                  </a:schemeClr>
                </a:solidFill>
              </a:rPr>
              <a:t>er</a:t>
            </a:r>
            <a:r>
              <a:rPr lang="en-IS" sz="2000" dirty="0">
                <a:solidFill>
                  <a:srgbClr val="7030A0"/>
                </a:solidFill>
              </a:rPr>
              <a:t>tu</a:t>
            </a:r>
            <a:r>
              <a:rPr lang="en-IS" sz="2000" dirty="0"/>
              <a:t> að gera?</a:t>
            </a:r>
            <a:r>
              <a:rPr lang="en-IS" sz="2000" dirty="0">
                <a:solidFill>
                  <a:srgbClr val="7030A0"/>
                </a:solidFill>
              </a:rPr>
              <a:t> </a:t>
            </a:r>
            <a:r>
              <a:rPr lang="en-GB" sz="2000" u="sng" dirty="0" err="1">
                <a:solidFill>
                  <a:srgbClr val="7030A0"/>
                </a:solidFill>
              </a:rPr>
              <a:t>É</a:t>
            </a:r>
            <a:r>
              <a:rPr lang="en-IS" sz="2000" u="sng" dirty="0">
                <a:solidFill>
                  <a:srgbClr val="7030A0"/>
                </a:solidFill>
              </a:rPr>
              <a:t>g </a:t>
            </a:r>
            <a:r>
              <a:rPr lang="en-IS" sz="2000" u="sng" dirty="0">
                <a:solidFill>
                  <a:schemeClr val="accent4">
                    <a:lumMod val="75000"/>
                  </a:schemeClr>
                </a:solidFill>
              </a:rPr>
              <a:t>er</a:t>
            </a:r>
            <a:r>
              <a:rPr lang="en-IS" sz="2000" u="sng" dirty="0"/>
              <a:t> að mála.</a:t>
            </a:r>
          </a:p>
          <a:p>
            <a:r>
              <a:rPr lang="en-IS" sz="2000" dirty="0"/>
              <a:t>Hvaðan </a:t>
            </a:r>
            <a:r>
              <a:rPr lang="en-IS" sz="2000" dirty="0">
                <a:solidFill>
                  <a:schemeClr val="accent4">
                    <a:lumMod val="75000"/>
                  </a:schemeClr>
                </a:solidFill>
              </a:rPr>
              <a:t>kemur</a:t>
            </a:r>
            <a:r>
              <a:rPr lang="en-IS" sz="2000" dirty="0"/>
              <a:t> </a:t>
            </a:r>
            <a:r>
              <a:rPr lang="en-IS" sz="2000" dirty="0">
                <a:solidFill>
                  <a:srgbClr val="7030A0"/>
                </a:solidFill>
              </a:rPr>
              <a:t>hann</a:t>
            </a:r>
            <a:r>
              <a:rPr lang="en-IS" sz="2000" dirty="0"/>
              <a:t>? </a:t>
            </a:r>
            <a:r>
              <a:rPr lang="en-IS" sz="2000" u="sng" dirty="0">
                <a:solidFill>
                  <a:srgbClr val="7030A0"/>
                </a:solidFill>
              </a:rPr>
              <a:t>Hann</a:t>
            </a:r>
            <a:r>
              <a:rPr lang="en-IS" sz="2000" u="sng" dirty="0"/>
              <a:t> </a:t>
            </a:r>
            <a:r>
              <a:rPr lang="en-IS" sz="2000" u="sng" dirty="0">
                <a:solidFill>
                  <a:schemeClr val="accent4">
                    <a:lumMod val="75000"/>
                  </a:schemeClr>
                </a:solidFill>
              </a:rPr>
              <a:t>kemur</a:t>
            </a:r>
            <a:r>
              <a:rPr lang="en-IS" sz="2000" u="sng" dirty="0"/>
              <a:t> frá Grænulind.</a:t>
            </a:r>
          </a:p>
          <a:p>
            <a:r>
              <a:rPr lang="en-IS" sz="2000" dirty="0"/>
              <a:t>Hverj</a:t>
            </a:r>
            <a:r>
              <a:rPr lang="en-IS" sz="2000" dirty="0">
                <a:solidFill>
                  <a:srgbClr val="7030A0"/>
                </a:solidFill>
              </a:rPr>
              <a:t>ir</a:t>
            </a:r>
            <a:r>
              <a:rPr lang="en-IS" sz="2000" dirty="0"/>
              <a:t> </a:t>
            </a:r>
            <a:r>
              <a:rPr lang="en-IS" sz="2000" dirty="0">
                <a:solidFill>
                  <a:schemeClr val="accent4">
                    <a:lumMod val="75000"/>
                  </a:schemeClr>
                </a:solidFill>
              </a:rPr>
              <a:t>voru</a:t>
            </a:r>
            <a:r>
              <a:rPr lang="en-IS" sz="2000" dirty="0"/>
              <a:t> í listasmiðjum í dag? </a:t>
            </a:r>
            <a:r>
              <a:rPr lang="en-IS" sz="2000" u="sng" dirty="0">
                <a:solidFill>
                  <a:srgbClr val="7030A0"/>
                </a:solidFill>
              </a:rPr>
              <a:t>Nonni, Guðrún og Tom </a:t>
            </a:r>
            <a:r>
              <a:rPr lang="en-IS" sz="2000" u="sng" dirty="0">
                <a:solidFill>
                  <a:schemeClr val="accent4">
                    <a:lumMod val="75000"/>
                  </a:schemeClr>
                </a:solidFill>
              </a:rPr>
              <a:t>voru</a:t>
            </a:r>
            <a:r>
              <a:rPr lang="en-IS" sz="2000" u="sng" dirty="0"/>
              <a:t> í listasmiðjum í dag.</a:t>
            </a:r>
          </a:p>
          <a:p>
            <a:r>
              <a:rPr lang="en-IS" sz="2000" dirty="0"/>
              <a:t>Hvenær </a:t>
            </a:r>
            <a:r>
              <a:rPr lang="en-IS" sz="2000" dirty="0">
                <a:solidFill>
                  <a:schemeClr val="accent4">
                    <a:lumMod val="75000"/>
                  </a:schemeClr>
                </a:solidFill>
              </a:rPr>
              <a:t>byrjar</a:t>
            </a:r>
            <a:r>
              <a:rPr lang="en-IS" sz="2000" dirty="0"/>
              <a:t> </a:t>
            </a:r>
            <a:r>
              <a:rPr lang="en-IS" sz="2000" dirty="0">
                <a:solidFill>
                  <a:srgbClr val="7030A0"/>
                </a:solidFill>
              </a:rPr>
              <a:t>matartíminn</a:t>
            </a:r>
            <a:r>
              <a:rPr lang="en-IS" sz="2000" dirty="0"/>
              <a:t>. </a:t>
            </a:r>
            <a:r>
              <a:rPr lang="en-IS" sz="2000" u="sng" dirty="0">
                <a:solidFill>
                  <a:srgbClr val="7030A0"/>
                </a:solidFill>
              </a:rPr>
              <a:t>Hann</a:t>
            </a:r>
            <a:r>
              <a:rPr lang="en-IS" sz="2000" u="sng" dirty="0">
                <a:solidFill>
                  <a:srgbClr val="FF0000"/>
                </a:solidFill>
              </a:rPr>
              <a:t> </a:t>
            </a:r>
            <a:r>
              <a:rPr lang="en-IS" sz="2000" u="sng" dirty="0">
                <a:solidFill>
                  <a:schemeClr val="accent4">
                    <a:lumMod val="75000"/>
                  </a:schemeClr>
                </a:solidFill>
              </a:rPr>
              <a:t>byrjar</a:t>
            </a:r>
            <a:r>
              <a:rPr lang="en-IS" sz="2000" u="sng" dirty="0"/>
              <a:t> klukkan 12.</a:t>
            </a:r>
          </a:p>
          <a:p>
            <a:r>
              <a:rPr lang="en-IS" sz="2000" dirty="0"/>
              <a:t>Hvernig </a:t>
            </a:r>
            <a:r>
              <a:rPr lang="en-IS" sz="2000" dirty="0">
                <a:solidFill>
                  <a:schemeClr val="accent4">
                    <a:lumMod val="75000"/>
                  </a:schemeClr>
                </a:solidFill>
              </a:rPr>
              <a:t>finnst </a:t>
            </a:r>
            <a:r>
              <a:rPr lang="en-IS" sz="2000" dirty="0"/>
              <a:t>þér </a:t>
            </a:r>
            <a:r>
              <a:rPr lang="en-IS" sz="2000" dirty="0">
                <a:solidFill>
                  <a:srgbClr val="7030A0"/>
                </a:solidFill>
              </a:rPr>
              <a:t>maturinn</a:t>
            </a:r>
            <a:r>
              <a:rPr lang="en-IS" sz="2000" dirty="0"/>
              <a:t>? </a:t>
            </a:r>
            <a:r>
              <a:rPr lang="en-IS" sz="2000" u="sng" dirty="0">
                <a:solidFill>
                  <a:srgbClr val="7030A0"/>
                </a:solidFill>
              </a:rPr>
              <a:t>Hann</a:t>
            </a:r>
            <a:r>
              <a:rPr lang="en-IS" sz="2000" u="sng" dirty="0"/>
              <a:t> </a:t>
            </a:r>
            <a:r>
              <a:rPr lang="en-IS" sz="2000" u="sng" dirty="0">
                <a:solidFill>
                  <a:schemeClr val="accent4">
                    <a:lumMod val="75000"/>
                  </a:schemeClr>
                </a:solidFill>
              </a:rPr>
              <a:t>er</a:t>
            </a:r>
            <a:r>
              <a:rPr lang="en-IS" sz="2000" u="sng" dirty="0"/>
              <a:t> góður. Mér </a:t>
            </a:r>
            <a:r>
              <a:rPr lang="en-IS" sz="2000" u="sng" dirty="0">
                <a:solidFill>
                  <a:schemeClr val="accent4">
                    <a:lumMod val="75000"/>
                  </a:schemeClr>
                </a:solidFill>
              </a:rPr>
              <a:t>finnst</a:t>
            </a:r>
            <a:r>
              <a:rPr lang="en-IS" sz="2000" u="sng" dirty="0"/>
              <a:t> </a:t>
            </a:r>
            <a:r>
              <a:rPr lang="en-IS" sz="2000" u="sng" dirty="0">
                <a:solidFill>
                  <a:srgbClr val="7030A0"/>
                </a:solidFill>
              </a:rPr>
              <a:t>maturinn</a:t>
            </a:r>
            <a:r>
              <a:rPr lang="en-IS" sz="2000" u="sng" dirty="0"/>
              <a:t> góður.</a:t>
            </a:r>
          </a:p>
          <a:p>
            <a:r>
              <a:rPr lang="en-IS" sz="2000" dirty="0"/>
              <a:t>Hvert </a:t>
            </a:r>
            <a:r>
              <a:rPr lang="en-IS" sz="2000" dirty="0">
                <a:solidFill>
                  <a:schemeClr val="accent4">
                    <a:lumMod val="75000"/>
                  </a:schemeClr>
                </a:solidFill>
              </a:rPr>
              <a:t>ætlar</a:t>
            </a:r>
            <a:r>
              <a:rPr lang="en-IS" sz="2000" dirty="0"/>
              <a:t> </a:t>
            </a:r>
            <a:r>
              <a:rPr lang="en-IS" sz="2000" dirty="0">
                <a:solidFill>
                  <a:srgbClr val="7030A0"/>
                </a:solidFill>
              </a:rPr>
              <a:t>hún</a:t>
            </a:r>
            <a:r>
              <a:rPr lang="en-IS" sz="2000" dirty="0"/>
              <a:t> á eftir? </a:t>
            </a:r>
            <a:r>
              <a:rPr lang="en-IS" sz="2000" u="sng" dirty="0">
                <a:solidFill>
                  <a:srgbClr val="7030A0"/>
                </a:solidFill>
              </a:rPr>
              <a:t>Hún</a:t>
            </a:r>
            <a:r>
              <a:rPr lang="en-IS" sz="2000" u="sng" dirty="0"/>
              <a:t> </a:t>
            </a:r>
            <a:r>
              <a:rPr lang="en-IS" sz="2000" u="sng" dirty="0">
                <a:solidFill>
                  <a:schemeClr val="accent4">
                    <a:lumMod val="75000"/>
                  </a:schemeClr>
                </a:solidFill>
              </a:rPr>
              <a:t>ætlar</a:t>
            </a:r>
            <a:r>
              <a:rPr lang="en-IS" sz="2000" u="sng" dirty="0"/>
              <a:t> heim.</a:t>
            </a:r>
          </a:p>
          <a:p>
            <a:r>
              <a:rPr lang="en-IS" sz="2000" dirty="0"/>
              <a:t>Af hverju eru bílarnir hér? </a:t>
            </a:r>
            <a:r>
              <a:rPr lang="en-GB" sz="2000" u="sng" dirty="0"/>
              <a:t>A</a:t>
            </a:r>
            <a:r>
              <a:rPr lang="en-IS" sz="2000" u="sng" dirty="0"/>
              <a:t>f því (að) við vorum að leika með þá.</a:t>
            </a:r>
          </a:p>
          <a:p>
            <a:r>
              <a:rPr lang="en-IS" sz="2000" dirty="0"/>
              <a:t>Hvers vegna eru bílarnir hér? </a:t>
            </a:r>
            <a:r>
              <a:rPr lang="en-IS" sz="2000" u="sng" dirty="0"/>
              <a:t>Vegna þess að við vorum að leika með þá.</a:t>
            </a:r>
          </a:p>
          <a:p>
            <a:r>
              <a:rPr lang="en-GB" sz="2000" dirty="0"/>
              <a:t>H</a:t>
            </a:r>
            <a:r>
              <a:rPr lang="en-IS" sz="2000" dirty="0"/>
              <a:t>vaða </a:t>
            </a:r>
            <a:r>
              <a:rPr lang="en-IS" sz="2000" dirty="0">
                <a:solidFill>
                  <a:srgbClr val="7030A0"/>
                </a:solidFill>
              </a:rPr>
              <a:t>dagur</a:t>
            </a:r>
            <a:r>
              <a:rPr lang="en-IS" sz="2000" dirty="0"/>
              <a:t> </a:t>
            </a:r>
            <a:r>
              <a:rPr lang="en-IS" sz="2000" dirty="0">
                <a:solidFill>
                  <a:schemeClr val="accent4">
                    <a:lumMod val="75000"/>
                  </a:schemeClr>
                </a:solidFill>
              </a:rPr>
              <a:t>er</a:t>
            </a:r>
            <a:r>
              <a:rPr lang="en-IS" sz="2000" dirty="0"/>
              <a:t> í dag? </a:t>
            </a:r>
            <a:r>
              <a:rPr lang="en-IS" sz="2000" u="sng" dirty="0">
                <a:solidFill>
                  <a:srgbClr val="7030A0"/>
                </a:solidFill>
              </a:rPr>
              <a:t>Það</a:t>
            </a:r>
            <a:r>
              <a:rPr lang="en-IS" sz="2000" u="sng" dirty="0"/>
              <a:t> </a:t>
            </a:r>
            <a:r>
              <a:rPr lang="en-IS" sz="2000" u="sng" dirty="0">
                <a:solidFill>
                  <a:schemeClr val="accent4">
                    <a:lumMod val="75000"/>
                  </a:schemeClr>
                </a:solidFill>
              </a:rPr>
              <a:t>er</a:t>
            </a:r>
            <a:r>
              <a:rPr lang="en-IS" sz="2000" u="sng" dirty="0">
                <a:solidFill>
                  <a:srgbClr val="7030A0"/>
                </a:solidFill>
              </a:rPr>
              <a:t> mánudagur </a:t>
            </a:r>
            <a:r>
              <a:rPr lang="en-IS" sz="2000" u="sng" dirty="0"/>
              <a:t>í dag</a:t>
            </a:r>
            <a:r>
              <a:rPr lang="en-IS" sz="2000" u="sng" dirty="0">
                <a:solidFill>
                  <a:srgbClr val="7030A0"/>
                </a:solidFill>
              </a:rPr>
              <a:t>. </a:t>
            </a:r>
            <a:endParaRPr lang="en-IS" sz="2000" u="sng" dirty="0"/>
          </a:p>
          <a:p>
            <a:r>
              <a:rPr lang="en-IS" sz="2000" dirty="0"/>
              <a:t>Hvar </a:t>
            </a:r>
            <a:r>
              <a:rPr lang="en-IS" sz="2000" dirty="0">
                <a:solidFill>
                  <a:schemeClr val="accent4">
                    <a:lumMod val="75000"/>
                  </a:schemeClr>
                </a:solidFill>
              </a:rPr>
              <a:t>er</a:t>
            </a:r>
            <a:r>
              <a:rPr lang="en-IS" sz="2000" dirty="0"/>
              <a:t> </a:t>
            </a:r>
            <a:r>
              <a:rPr lang="en-IS" sz="2000" dirty="0">
                <a:solidFill>
                  <a:srgbClr val="7030A0"/>
                </a:solidFill>
              </a:rPr>
              <a:t>strákurinn</a:t>
            </a:r>
            <a:r>
              <a:rPr lang="en-IS" sz="2000" dirty="0"/>
              <a:t>? </a:t>
            </a:r>
            <a:r>
              <a:rPr lang="en-IS" sz="2000" u="sng" dirty="0">
                <a:solidFill>
                  <a:srgbClr val="7030A0"/>
                </a:solidFill>
              </a:rPr>
              <a:t>Hann</a:t>
            </a:r>
            <a:r>
              <a:rPr lang="en-IS" sz="2000" u="sng" dirty="0">
                <a:solidFill>
                  <a:schemeClr val="accent4">
                    <a:lumMod val="75000"/>
                  </a:schemeClr>
                </a:solidFill>
              </a:rPr>
              <a:t> er </a:t>
            </a:r>
            <a:r>
              <a:rPr lang="en-IS" sz="2000" u="sng" dirty="0"/>
              <a:t>í skóginum.</a:t>
            </a:r>
          </a:p>
          <a:p>
            <a:endParaRPr lang="en-IS" sz="2000" dirty="0"/>
          </a:p>
          <a:p>
            <a:endParaRPr lang="en-IS" sz="2000" dirty="0"/>
          </a:p>
        </p:txBody>
      </p:sp>
    </p:spTree>
    <p:extLst>
      <p:ext uri="{BB962C8B-B14F-4D97-AF65-F5344CB8AC3E}">
        <p14:creationId xmlns:p14="http://schemas.microsoft.com/office/powerpoint/2010/main" val="98426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0DE66-FAD3-2B28-280A-04180FB71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S" dirty="0"/>
              <a:t>Er eitthvað athugavert við þessi svör?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56125-31F8-6235-48B6-B20FF4B1A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IS" dirty="0"/>
              <a:t>Hvenær byrjar jólafríið hjá þér? Jólafríið byrjar 23. desember.</a:t>
            </a:r>
          </a:p>
          <a:p>
            <a:pPr marL="514350" indent="-514350">
              <a:buFont typeface="+mj-lt"/>
              <a:buAutoNum type="arabicPeriod"/>
            </a:pPr>
            <a:r>
              <a:rPr lang="en-IS" dirty="0"/>
              <a:t>Hvað áttu mörg börn? 4 börn ég á. Ég á fjögur börn</a:t>
            </a:r>
          </a:p>
          <a:p>
            <a:pPr marL="514350" indent="-514350">
              <a:buFont typeface="+mj-lt"/>
              <a:buAutoNum type="arabicPeriod"/>
            </a:pPr>
            <a:r>
              <a:rPr lang="en-IS" dirty="0"/>
              <a:t>Veistu hvað klukkan er? 3 klukkan er.</a:t>
            </a:r>
          </a:p>
          <a:p>
            <a:pPr marL="514350" indent="-514350">
              <a:buFont typeface="+mj-lt"/>
              <a:buAutoNum type="arabicPeriod"/>
            </a:pPr>
            <a:r>
              <a:rPr lang="en-IS" dirty="0"/>
              <a:t>Hvert ætlar þú um helgina. Ætla fara í bíó um helgina.</a:t>
            </a:r>
          </a:p>
          <a:p>
            <a:pPr marL="514350" indent="-514350">
              <a:buFont typeface="+mj-lt"/>
              <a:buAutoNum type="arabicPeriod"/>
            </a:pPr>
            <a:r>
              <a:rPr lang="en-IS" dirty="0"/>
              <a:t>Hvenær áttu afmæli? Á ég afmæli 4. maí.</a:t>
            </a:r>
          </a:p>
          <a:p>
            <a:pPr marL="514350" indent="-514350">
              <a:buFont typeface="+mj-lt"/>
              <a:buAutoNum type="arabicPeriod"/>
            </a:pPr>
            <a:r>
              <a:rPr lang="en-IS" dirty="0"/>
              <a:t>Hvernig finnst þér harðfiskur? Finnst ég harðfiskur góður.</a:t>
            </a:r>
          </a:p>
          <a:p>
            <a:pPr marL="514350" indent="-514350">
              <a:buFont typeface="+mj-lt"/>
              <a:buAutoNum type="arabicPeriod"/>
            </a:pPr>
            <a:r>
              <a:rPr lang="en-IS" dirty="0"/>
              <a:t>Hvað ætlar þú að gera í jólafríinu? Að elda ég ætla góðan mat.</a:t>
            </a:r>
          </a:p>
          <a:p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195104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A35FE9-892C-60E8-6564-F22DBA477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>
                <a:solidFill>
                  <a:srgbClr val="FFFFFF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Dæmi um spurningar án spurnarorðs:</a:t>
            </a:r>
            <a:br>
              <a:rPr lang="en-IS" sz="4000">
                <a:solidFill>
                  <a:srgbClr val="FFFFFF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en-IS" sz="4000">
              <a:solidFill>
                <a:srgbClr val="FFFFFF"/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17CA82E3-5208-64D6-03E2-662CDBC29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811" y="649480"/>
            <a:ext cx="6770256" cy="5546047"/>
          </a:xfrm>
        </p:spPr>
        <p:txBody>
          <a:bodyPr anchor="ctr">
            <a:normAutofit lnSpcReduction="10000"/>
          </a:bodyPr>
          <a:lstStyle/>
          <a:p>
            <a:pPr indent="0" algn="ctr">
              <a:buNone/>
            </a:pPr>
            <a:r>
              <a:rPr lang="en-US" sz="26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Formúlan</a:t>
            </a:r>
            <a:r>
              <a:rPr lang="en-US" sz="26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er:</a:t>
            </a:r>
          </a:p>
          <a:p>
            <a:pPr indent="0" algn="ctr">
              <a:buNone/>
            </a:pPr>
            <a:r>
              <a:rPr lang="en-US" sz="20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Spurning =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Sagnorð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rgbClr val="7030A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persónufornafn</a:t>
            </a:r>
            <a:r>
              <a:rPr lang="en-US" sz="20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</a:p>
          <a:p>
            <a:pPr indent="0" algn="ctr">
              <a:buNone/>
            </a:pP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Kom</a:t>
            </a:r>
            <a:r>
              <a:rPr lang="en-US" sz="20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+ </a:t>
            </a:r>
            <a:r>
              <a:rPr lang="en-US" sz="2000" dirty="0">
                <a:solidFill>
                  <a:srgbClr val="7030A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du</a:t>
            </a:r>
            <a:r>
              <a:rPr lang="en-US" sz="20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=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kom</a:t>
            </a:r>
            <a:r>
              <a:rPr lang="en-US" sz="2000" dirty="0" err="1">
                <a:solidFill>
                  <a:srgbClr val="7030A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du</a:t>
            </a:r>
            <a:endParaRPr lang="en-US" sz="2000" dirty="0">
              <a:solidFill>
                <a:srgbClr val="7030A0"/>
              </a:solidFill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en-US" sz="2000" dirty="0" err="1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Ath</a:t>
            </a:r>
            <a:r>
              <a:rPr lang="en-US" sz="20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IS" sz="2000" dirty="0"/>
              <a:t>Svara með </a:t>
            </a:r>
            <a:r>
              <a:rPr lang="en-IS" sz="2000" b="1" dirty="0">
                <a:solidFill>
                  <a:srgbClr val="7030A0"/>
                </a:solidFill>
              </a:rPr>
              <a:t>frumlagi</a:t>
            </a:r>
            <a:r>
              <a:rPr lang="en-IS" sz="2000" dirty="0"/>
              <a:t> nr </a:t>
            </a:r>
            <a:r>
              <a:rPr lang="en-IS" sz="2000" b="1" dirty="0">
                <a:solidFill>
                  <a:srgbClr val="7030A0"/>
                </a:solidFill>
              </a:rPr>
              <a:t>1</a:t>
            </a:r>
            <a:r>
              <a:rPr lang="en-IS" sz="2000" dirty="0">
                <a:solidFill>
                  <a:srgbClr val="7030A0"/>
                </a:solidFill>
              </a:rPr>
              <a:t> </a:t>
            </a:r>
            <a:r>
              <a:rPr lang="en-IS" sz="2000" dirty="0"/>
              <a:t>og </a:t>
            </a:r>
            <a:r>
              <a:rPr lang="en-IS" sz="2000" b="1" dirty="0">
                <a:solidFill>
                  <a:schemeClr val="accent4">
                    <a:lumMod val="75000"/>
                  </a:schemeClr>
                </a:solidFill>
              </a:rPr>
              <a:t>sagnorðið</a:t>
            </a:r>
            <a:r>
              <a:rPr lang="en-IS" sz="2000" dirty="0"/>
              <a:t> nr </a:t>
            </a:r>
            <a:r>
              <a:rPr lang="en-IS" sz="2000" b="1" dirty="0">
                <a:solidFill>
                  <a:schemeClr val="accent4">
                    <a:lumMod val="75000"/>
                  </a:schemeClr>
                </a:solidFill>
              </a:rPr>
              <a:t>2</a:t>
            </a:r>
            <a:endParaRPr lang="en-IS" sz="2000" b="1" dirty="0">
              <a:solidFill>
                <a:schemeClr val="accent1"/>
              </a:solidFill>
            </a:endParaRPr>
          </a:p>
          <a:p>
            <a:pPr indent="0">
              <a:buNone/>
            </a:pPr>
            <a:endParaRPr lang="en-US" sz="2000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57200"/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Vilt</a:t>
            </a: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+ </a:t>
            </a:r>
            <a:r>
              <a:rPr lang="en-US" sz="2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þú</a:t>
            </a: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=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vil</a:t>
            </a:r>
            <a:r>
              <a:rPr lang="en-US" sz="2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tu</a:t>
            </a: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Vil</a:t>
            </a:r>
            <a:r>
              <a:rPr lang="en-US" sz="2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tu</a:t>
            </a: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kaffi</a:t>
            </a: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eða</a:t>
            </a: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te</a:t>
            </a: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?) </a:t>
            </a:r>
            <a:r>
              <a:rPr lang="en-US" sz="2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Já</a:t>
            </a: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takk</a:t>
            </a: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ég</a:t>
            </a: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vil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kaffi</a:t>
            </a: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IS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57200"/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Getur</a:t>
            </a: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+ </a:t>
            </a:r>
            <a:r>
              <a:rPr lang="en-US" sz="2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þú</a:t>
            </a: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=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getur</a:t>
            </a:r>
            <a:r>
              <a:rPr lang="en-US" sz="2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ðu</a:t>
            </a: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Getur</a:t>
            </a:r>
            <a:r>
              <a:rPr lang="en-US" sz="2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ðu</a:t>
            </a: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lánað</a:t>
            </a: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mér</a:t>
            </a: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pening</a:t>
            </a: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?) </a:t>
            </a:r>
            <a:r>
              <a:rPr lang="en-US" sz="2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Já</a:t>
            </a:r>
            <a:r>
              <a:rPr lang="en-US" sz="20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7030A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ég</a:t>
            </a:r>
            <a:r>
              <a:rPr lang="en-US" sz="2000" dirty="0">
                <a:solidFill>
                  <a:srgbClr val="7030A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get</a:t>
            </a:r>
            <a:r>
              <a:rPr lang="en-US" sz="20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lánað</a:t>
            </a:r>
            <a:r>
              <a:rPr lang="en-US" sz="20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þér</a:t>
            </a:r>
            <a:r>
              <a:rPr lang="en-US" sz="20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pening</a:t>
            </a:r>
            <a:r>
              <a:rPr lang="en-US" sz="20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IS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57200"/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Varst</a:t>
            </a: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+ </a:t>
            </a:r>
            <a:r>
              <a:rPr lang="en-US" sz="2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þú</a:t>
            </a: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=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vars</a:t>
            </a:r>
            <a:r>
              <a:rPr lang="en-US" sz="2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tu</a:t>
            </a:r>
            <a:r>
              <a:rPr lang="en-US" sz="2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Vars</a:t>
            </a:r>
            <a:r>
              <a:rPr lang="en-US" sz="2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tu</a:t>
            </a: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veik</a:t>
            </a: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í</a:t>
            </a: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gær</a:t>
            </a: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?) </a:t>
            </a:r>
            <a:r>
              <a:rPr lang="en-US" sz="2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Já</a:t>
            </a: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ég</a:t>
            </a: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var</a:t>
            </a: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veik</a:t>
            </a: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í</a:t>
            </a: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gær</a:t>
            </a: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IS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57200"/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Ert</a:t>
            </a: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+ </a:t>
            </a:r>
            <a:r>
              <a:rPr lang="en-US" sz="2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þú</a:t>
            </a: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=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er</a:t>
            </a:r>
            <a:r>
              <a:rPr lang="en-US" sz="2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tu</a:t>
            </a: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Er</a:t>
            </a:r>
            <a:r>
              <a:rPr lang="en-US" sz="2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tu</a:t>
            </a: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að</a:t>
            </a: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læra</a:t>
            </a: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íslensku</a:t>
            </a: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?) </a:t>
            </a:r>
            <a:r>
              <a:rPr lang="en-US" sz="2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Nei</a:t>
            </a: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ég</a:t>
            </a: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er</a:t>
            </a: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ekki </a:t>
            </a:r>
            <a:r>
              <a:rPr lang="en-US" sz="2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að</a:t>
            </a: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læra</a:t>
            </a: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íslensku</a:t>
            </a: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ég</a:t>
            </a: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er</a:t>
            </a: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að</a:t>
            </a: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læra</a:t>
            </a: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ítölsku</a:t>
            </a: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IS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57200"/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Þarft</a:t>
            </a: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+ </a:t>
            </a:r>
            <a:r>
              <a:rPr lang="en-US" sz="2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þú</a:t>
            </a: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=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þarf</a:t>
            </a:r>
            <a:r>
              <a:rPr lang="en-US" sz="2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tu</a:t>
            </a: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Þarf</a:t>
            </a:r>
            <a:r>
              <a:rPr lang="en-US" sz="2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tu</a:t>
            </a: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að</a:t>
            </a: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mæta</a:t>
            </a: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í</a:t>
            </a: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skólann</a:t>
            </a: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á</a:t>
            </a: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morgun</a:t>
            </a: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?) </a:t>
            </a:r>
            <a:r>
              <a:rPr lang="en-US" sz="2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Nei</a:t>
            </a: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ég</a:t>
            </a: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þarf</a:t>
            </a: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ekki </a:t>
            </a:r>
            <a:r>
              <a:rPr lang="en-US" sz="2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að</a:t>
            </a: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mæta</a:t>
            </a: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í</a:t>
            </a: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sk</a:t>
            </a:r>
            <a:r>
              <a:rPr lang="en-US" sz="2000" dirty="0" err="1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ólann</a:t>
            </a:r>
            <a:r>
              <a:rPr lang="en-US" sz="20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IS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57200"/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Mátt</a:t>
            </a: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+ </a:t>
            </a:r>
            <a:r>
              <a:rPr lang="en-US" sz="2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þú</a:t>
            </a: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=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mát</a:t>
            </a:r>
            <a:r>
              <a:rPr lang="en-US" sz="2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tu</a:t>
            </a: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Mát</a:t>
            </a:r>
            <a:r>
              <a:rPr lang="en-US" sz="2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tu</a:t>
            </a: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koma</a:t>
            </a: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of </a:t>
            </a:r>
            <a:r>
              <a:rPr lang="en-US" sz="2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seint</a:t>
            </a: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í</a:t>
            </a: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tímann</a:t>
            </a:r>
            <a:r>
              <a:rPr lang="en-US" sz="2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?) </a:t>
            </a:r>
            <a:r>
              <a:rPr lang="en-US" sz="2000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Já</a:t>
            </a:r>
            <a:r>
              <a:rPr lang="en-US" sz="20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7030A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ég</a:t>
            </a:r>
            <a:r>
              <a:rPr lang="en-US" sz="20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má</a:t>
            </a:r>
            <a:r>
              <a:rPr lang="en-US" sz="20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koma</a:t>
            </a:r>
            <a:r>
              <a:rPr lang="en-US" sz="20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of </a:t>
            </a:r>
            <a:r>
              <a:rPr lang="en-US" sz="2000" dirty="0" err="1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seint</a:t>
            </a:r>
            <a:r>
              <a:rPr lang="en-US" sz="20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í</a:t>
            </a:r>
            <a:r>
              <a:rPr lang="en-US" sz="20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tímann</a:t>
            </a:r>
            <a:r>
              <a:rPr lang="en-US" sz="20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</a:p>
          <a:p>
            <a:pPr marL="457200"/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Átt</a:t>
            </a:r>
            <a:r>
              <a:rPr lang="en-US" sz="20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+ </a:t>
            </a:r>
            <a:r>
              <a:rPr lang="en-US" sz="2000" dirty="0" err="1">
                <a:solidFill>
                  <a:srgbClr val="7030A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þú</a:t>
            </a:r>
            <a:r>
              <a:rPr lang="en-US" sz="20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=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át</a:t>
            </a:r>
            <a:r>
              <a:rPr lang="en-US" sz="2000" dirty="0" err="1">
                <a:solidFill>
                  <a:srgbClr val="7030A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tu</a:t>
            </a:r>
            <a:r>
              <a:rPr lang="en-US" sz="20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Át</a:t>
            </a:r>
            <a:r>
              <a:rPr lang="en-US" sz="2000" dirty="0" err="1">
                <a:solidFill>
                  <a:srgbClr val="7030A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tu</a:t>
            </a:r>
            <a:r>
              <a:rPr lang="en-US" sz="20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börn</a:t>
            </a:r>
            <a:r>
              <a:rPr lang="en-US" sz="20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?) </a:t>
            </a:r>
            <a:r>
              <a:rPr lang="en-US" sz="2000" dirty="0" err="1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Nei</a:t>
            </a:r>
            <a:r>
              <a:rPr lang="en-US" sz="20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7030A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ég</a:t>
            </a:r>
            <a:r>
              <a:rPr lang="en-US" sz="20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á</a:t>
            </a:r>
            <a:r>
              <a:rPr lang="en-US" sz="20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ekki </a:t>
            </a:r>
            <a:r>
              <a:rPr lang="en-US" sz="2000" dirty="0" err="1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börn</a:t>
            </a:r>
            <a:r>
              <a:rPr lang="en-US" sz="2000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IS" sz="2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n-IS" sz="2000" dirty="0"/>
          </a:p>
        </p:txBody>
      </p:sp>
    </p:spTree>
    <p:extLst>
      <p:ext uri="{BB962C8B-B14F-4D97-AF65-F5344CB8AC3E}">
        <p14:creationId xmlns:p14="http://schemas.microsoft.com/office/powerpoint/2010/main" val="1962408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60055F-CF65-15D7-7F04-AC53B795C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ÞAÐ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B29FDC-3F8D-901A-5B64-4117FE64E1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1727" y="649480"/>
            <a:ext cx="3025303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b="1" dirty="0" err="1"/>
              <a:t>Dæmi</a:t>
            </a:r>
            <a:r>
              <a:rPr lang="en-US" sz="2000" b="1" dirty="0"/>
              <a:t> um ”</a:t>
            </a:r>
            <a:r>
              <a:rPr lang="en-US" sz="2000" b="1" dirty="0" err="1"/>
              <a:t>það</a:t>
            </a:r>
            <a:r>
              <a:rPr lang="en-US" sz="2000" b="1" dirty="0"/>
              <a:t>” </a:t>
            </a:r>
            <a:r>
              <a:rPr lang="en-US" sz="2000" b="1" dirty="0" err="1"/>
              <a:t>svör</a:t>
            </a:r>
            <a:endParaRPr lang="en-US" sz="2000" b="1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err="1"/>
              <a:t>Það</a:t>
            </a:r>
            <a:r>
              <a:rPr lang="en-US" sz="2000" dirty="0"/>
              <a:t> </a:t>
            </a:r>
            <a:r>
              <a:rPr lang="en-US" sz="2000" dirty="0" err="1"/>
              <a:t>veit</a:t>
            </a:r>
            <a:r>
              <a:rPr lang="en-US" sz="2000" dirty="0"/>
              <a:t> </a:t>
            </a:r>
            <a:r>
              <a:rPr lang="en-US" sz="2000" dirty="0" err="1"/>
              <a:t>ég</a:t>
            </a:r>
            <a:r>
              <a:rPr lang="en-US" sz="2000" dirty="0"/>
              <a:t> ekki</a:t>
            </a:r>
          </a:p>
          <a:p>
            <a:r>
              <a:rPr lang="en-US" sz="2000" dirty="0" err="1"/>
              <a:t>Ég</a:t>
            </a:r>
            <a:r>
              <a:rPr lang="en-US" sz="2000" dirty="0"/>
              <a:t> </a:t>
            </a:r>
            <a:r>
              <a:rPr lang="en-US" sz="2000" dirty="0" err="1"/>
              <a:t>veit</a:t>
            </a:r>
            <a:r>
              <a:rPr lang="en-US" sz="2000" dirty="0"/>
              <a:t> </a:t>
            </a:r>
            <a:r>
              <a:rPr lang="en-US" sz="2000" dirty="0" err="1"/>
              <a:t>það</a:t>
            </a:r>
            <a:r>
              <a:rPr lang="en-US" sz="2000" dirty="0"/>
              <a:t> ekki</a:t>
            </a:r>
          </a:p>
          <a:p>
            <a:r>
              <a:rPr lang="en-US" sz="2000" dirty="0" err="1"/>
              <a:t>Það</a:t>
            </a:r>
            <a:r>
              <a:rPr lang="en-US" sz="2000" dirty="0"/>
              <a:t> </a:t>
            </a:r>
            <a:r>
              <a:rPr lang="en-US" sz="2000" dirty="0" err="1"/>
              <a:t>gengur</a:t>
            </a:r>
            <a:r>
              <a:rPr lang="en-US" sz="2000" dirty="0"/>
              <a:t> bara vel</a:t>
            </a:r>
          </a:p>
          <a:p>
            <a:r>
              <a:rPr lang="en-US" sz="2000" dirty="0" err="1"/>
              <a:t>Það</a:t>
            </a:r>
            <a:r>
              <a:rPr lang="en-US" sz="2000" dirty="0"/>
              <a:t> er </a:t>
            </a:r>
            <a:r>
              <a:rPr lang="en-US" sz="2000" dirty="0" err="1"/>
              <a:t>af</a:t>
            </a:r>
            <a:r>
              <a:rPr lang="en-US" sz="2000" dirty="0"/>
              <a:t> </a:t>
            </a:r>
            <a:r>
              <a:rPr lang="en-US" sz="2000" dirty="0" err="1"/>
              <a:t>því</a:t>
            </a:r>
            <a:r>
              <a:rPr lang="en-US" sz="2000" dirty="0"/>
              <a:t> </a:t>
            </a:r>
            <a:r>
              <a:rPr lang="en-US" sz="2000" dirty="0" err="1"/>
              <a:t>að</a:t>
            </a:r>
            <a:r>
              <a:rPr lang="en-US" sz="2000" dirty="0"/>
              <a:t> …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7" name="Content Placeholder 6" descr="A picture containing table&#10;&#10;Description automatically generated">
            <a:extLst>
              <a:ext uri="{FF2B5EF4-FFF2-40B4-BE49-F238E27FC236}">
                <a16:creationId xmlns:a16="http://schemas.microsoft.com/office/drawing/2014/main" id="{B2BE55AF-E5ED-7CA2-DB44-663BC66035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60043" y="160638"/>
            <a:ext cx="4428909" cy="646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1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0EC0B-977F-53F5-E3D8-14A52D6DB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Talnalæsi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Tala -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tölur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000" dirty="0" err="1"/>
              <a:t>Spurningar</a:t>
            </a:r>
            <a:r>
              <a:rPr lang="en-US" sz="2000" dirty="0"/>
              <a:t> um </a:t>
            </a:r>
            <a:r>
              <a:rPr lang="en-US" sz="2000" dirty="0" err="1"/>
              <a:t>talnalæsi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4B523-A735-0929-725E-72B1920881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0933" y="2531532"/>
            <a:ext cx="3883492" cy="3692287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700" dirty="0" err="1"/>
              <a:t>Hvað</a:t>
            </a:r>
            <a:r>
              <a:rPr lang="en-US" sz="1700" dirty="0"/>
              <a:t> er </a:t>
            </a:r>
            <a:r>
              <a:rPr lang="en-US" sz="1700" dirty="0" err="1"/>
              <a:t>talnalæsi</a:t>
            </a:r>
            <a:r>
              <a:rPr lang="en-US" sz="1700" dirty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 err="1"/>
              <a:t>Hverjir</a:t>
            </a:r>
            <a:r>
              <a:rPr lang="en-US" sz="1700" dirty="0"/>
              <a:t> </a:t>
            </a:r>
            <a:r>
              <a:rPr lang="en-US" sz="1700" dirty="0" err="1"/>
              <a:t>vinna</a:t>
            </a:r>
            <a:r>
              <a:rPr lang="en-US" sz="1700" dirty="0"/>
              <a:t> </a:t>
            </a:r>
            <a:r>
              <a:rPr lang="en-US" sz="1700" dirty="0" err="1"/>
              <a:t>með</a:t>
            </a:r>
            <a:r>
              <a:rPr lang="en-US" sz="1700" dirty="0"/>
              <a:t> </a:t>
            </a:r>
            <a:r>
              <a:rPr lang="en-US" sz="1700" dirty="0" err="1"/>
              <a:t>talnalæsi</a:t>
            </a:r>
            <a:r>
              <a:rPr lang="en-US" sz="1700" dirty="0"/>
              <a:t> </a:t>
            </a:r>
            <a:r>
              <a:rPr lang="en-US" sz="1700" dirty="0" err="1"/>
              <a:t>í</a:t>
            </a:r>
            <a:r>
              <a:rPr lang="en-US" sz="1700" dirty="0"/>
              <a:t> </a:t>
            </a:r>
            <a:r>
              <a:rPr lang="en-US" sz="1700" dirty="0" err="1"/>
              <a:t>leikskólum</a:t>
            </a:r>
            <a:r>
              <a:rPr lang="en-US" sz="1700" dirty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 err="1"/>
              <a:t>Hvenær</a:t>
            </a:r>
            <a:r>
              <a:rPr lang="en-US" sz="1700" dirty="0"/>
              <a:t> er best </a:t>
            </a:r>
            <a:r>
              <a:rPr lang="en-US" sz="1700" dirty="0" err="1"/>
              <a:t>að</a:t>
            </a:r>
            <a:r>
              <a:rPr lang="en-US" sz="1700" dirty="0"/>
              <a:t> </a:t>
            </a:r>
            <a:r>
              <a:rPr lang="en-US" sz="1700" dirty="0" err="1"/>
              <a:t>vinna</a:t>
            </a:r>
            <a:r>
              <a:rPr lang="en-US" sz="1700" dirty="0"/>
              <a:t> </a:t>
            </a:r>
            <a:r>
              <a:rPr lang="en-US" sz="1700" dirty="0" err="1"/>
              <a:t>með</a:t>
            </a:r>
            <a:r>
              <a:rPr lang="en-US" sz="1700" dirty="0"/>
              <a:t> </a:t>
            </a:r>
            <a:r>
              <a:rPr lang="en-US" sz="1700" dirty="0" err="1"/>
              <a:t>talnalæsi</a:t>
            </a:r>
            <a:r>
              <a:rPr lang="en-US" sz="1700" dirty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 err="1"/>
              <a:t>Hvernig</a:t>
            </a:r>
            <a:r>
              <a:rPr lang="en-US" sz="1700" dirty="0"/>
              <a:t> </a:t>
            </a:r>
            <a:r>
              <a:rPr lang="en-US" sz="1700" dirty="0" err="1"/>
              <a:t>vinnum</a:t>
            </a:r>
            <a:r>
              <a:rPr lang="en-US" sz="1700" dirty="0"/>
              <a:t> </a:t>
            </a:r>
            <a:r>
              <a:rPr lang="en-US" sz="1700" dirty="0" err="1"/>
              <a:t>við</a:t>
            </a:r>
            <a:r>
              <a:rPr lang="en-US" sz="1700" dirty="0"/>
              <a:t> </a:t>
            </a:r>
            <a:r>
              <a:rPr lang="en-US" sz="1700" dirty="0" err="1"/>
              <a:t>með</a:t>
            </a:r>
            <a:r>
              <a:rPr lang="en-US" sz="1700" dirty="0"/>
              <a:t> </a:t>
            </a:r>
            <a:r>
              <a:rPr lang="en-US" sz="1700" dirty="0" err="1"/>
              <a:t>talnalæsi</a:t>
            </a:r>
            <a:r>
              <a:rPr lang="en-US" sz="1700" dirty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 err="1"/>
              <a:t>Hvert</a:t>
            </a:r>
            <a:r>
              <a:rPr lang="en-US" sz="1700" dirty="0"/>
              <a:t> </a:t>
            </a:r>
            <a:r>
              <a:rPr lang="en-US" sz="1700" dirty="0" err="1"/>
              <a:t>getur</a:t>
            </a:r>
            <a:r>
              <a:rPr lang="en-US" sz="1700" dirty="0"/>
              <a:t> </a:t>
            </a:r>
            <a:r>
              <a:rPr lang="en-US" sz="1700" dirty="0" err="1"/>
              <a:t>verið</a:t>
            </a:r>
            <a:r>
              <a:rPr lang="en-US" sz="1700" dirty="0"/>
              <a:t> </a:t>
            </a:r>
            <a:r>
              <a:rPr lang="en-US" sz="1700" dirty="0" err="1"/>
              <a:t>gott</a:t>
            </a:r>
            <a:r>
              <a:rPr lang="en-US" sz="1700" dirty="0"/>
              <a:t> </a:t>
            </a:r>
            <a:r>
              <a:rPr lang="en-US" sz="1700" dirty="0" err="1"/>
              <a:t>að</a:t>
            </a:r>
            <a:r>
              <a:rPr lang="en-US" sz="1700" dirty="0"/>
              <a:t> </a:t>
            </a:r>
            <a:r>
              <a:rPr lang="en-US" sz="1700" dirty="0" err="1"/>
              <a:t>fara</a:t>
            </a:r>
            <a:r>
              <a:rPr lang="en-US" sz="1700" dirty="0"/>
              <a:t> </a:t>
            </a:r>
            <a:r>
              <a:rPr lang="en-US" sz="1700" dirty="0" err="1"/>
              <a:t>til</a:t>
            </a:r>
            <a:r>
              <a:rPr lang="en-US" sz="1700" dirty="0"/>
              <a:t> </a:t>
            </a:r>
            <a:r>
              <a:rPr lang="en-US" sz="1700" dirty="0" err="1"/>
              <a:t>að</a:t>
            </a:r>
            <a:r>
              <a:rPr lang="en-US" sz="1700" dirty="0"/>
              <a:t> </a:t>
            </a:r>
            <a:r>
              <a:rPr lang="en-US" sz="1700" dirty="0" err="1"/>
              <a:t>vinna</a:t>
            </a:r>
            <a:r>
              <a:rPr lang="en-US" sz="1700" dirty="0"/>
              <a:t> </a:t>
            </a:r>
            <a:r>
              <a:rPr lang="en-US" sz="1700" dirty="0" err="1"/>
              <a:t>með</a:t>
            </a:r>
            <a:r>
              <a:rPr lang="en-US" sz="1700" dirty="0"/>
              <a:t> </a:t>
            </a:r>
            <a:r>
              <a:rPr lang="en-US" sz="1700" dirty="0" err="1"/>
              <a:t>talnalæsi</a:t>
            </a:r>
            <a:r>
              <a:rPr lang="en-US" sz="1700" dirty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 err="1"/>
              <a:t>Af</a:t>
            </a:r>
            <a:r>
              <a:rPr lang="en-US" sz="1700" dirty="0"/>
              <a:t> </a:t>
            </a:r>
            <a:r>
              <a:rPr lang="en-US" sz="1700" dirty="0" err="1"/>
              <a:t>hverju</a:t>
            </a:r>
            <a:r>
              <a:rPr lang="en-US" sz="1700" dirty="0"/>
              <a:t> er </a:t>
            </a:r>
            <a:r>
              <a:rPr lang="en-US" sz="1700" dirty="0" err="1"/>
              <a:t>unnið</a:t>
            </a:r>
            <a:r>
              <a:rPr lang="en-US" sz="1700" dirty="0"/>
              <a:t> </a:t>
            </a:r>
            <a:r>
              <a:rPr lang="en-US" sz="1700" dirty="0" err="1"/>
              <a:t>með</a:t>
            </a:r>
            <a:r>
              <a:rPr lang="en-US" sz="1700" dirty="0"/>
              <a:t> </a:t>
            </a:r>
            <a:r>
              <a:rPr lang="en-US" sz="1700" dirty="0" err="1"/>
              <a:t>talnalæsi</a:t>
            </a:r>
            <a:r>
              <a:rPr lang="en-US" sz="1700" dirty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 err="1"/>
              <a:t>Hvaða</a:t>
            </a:r>
            <a:r>
              <a:rPr lang="en-US" sz="1700" dirty="0"/>
              <a:t> </a:t>
            </a:r>
            <a:r>
              <a:rPr lang="en-US" sz="1700" dirty="0" err="1"/>
              <a:t>efnivið</a:t>
            </a:r>
            <a:r>
              <a:rPr lang="en-US" sz="1700" dirty="0"/>
              <a:t> er </a:t>
            </a:r>
            <a:r>
              <a:rPr lang="en-US" sz="1700" dirty="0" err="1"/>
              <a:t>gott</a:t>
            </a:r>
            <a:r>
              <a:rPr lang="en-US" sz="1700" dirty="0"/>
              <a:t> </a:t>
            </a:r>
            <a:r>
              <a:rPr lang="en-US" sz="1700" dirty="0" err="1"/>
              <a:t>að</a:t>
            </a:r>
            <a:r>
              <a:rPr lang="en-US" sz="1700" dirty="0"/>
              <a:t> nota </a:t>
            </a:r>
            <a:r>
              <a:rPr lang="en-US" sz="1700" dirty="0" err="1"/>
              <a:t>þegar</a:t>
            </a:r>
            <a:r>
              <a:rPr lang="en-US" sz="1700" dirty="0"/>
              <a:t> </a:t>
            </a:r>
            <a:r>
              <a:rPr lang="en-US" sz="1700" dirty="0" err="1"/>
              <a:t>við</a:t>
            </a:r>
            <a:r>
              <a:rPr lang="en-US" sz="1700" dirty="0"/>
              <a:t> </a:t>
            </a:r>
            <a:r>
              <a:rPr lang="en-US" sz="1700" dirty="0" err="1"/>
              <a:t>vinnum</a:t>
            </a:r>
            <a:r>
              <a:rPr lang="en-US" sz="1700" dirty="0"/>
              <a:t> </a:t>
            </a:r>
            <a:r>
              <a:rPr lang="en-US" sz="1700" dirty="0" err="1"/>
              <a:t>með</a:t>
            </a:r>
            <a:r>
              <a:rPr lang="en-US" sz="1700" dirty="0"/>
              <a:t> </a:t>
            </a:r>
            <a:r>
              <a:rPr lang="en-US" sz="1700" dirty="0" err="1"/>
              <a:t>talnalæsi</a:t>
            </a:r>
            <a:r>
              <a:rPr lang="en-US" sz="1700" dirty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700" dirty="0"/>
              <a:t>Hvar </a:t>
            </a:r>
            <a:r>
              <a:rPr lang="en-US" sz="1700" dirty="0" err="1"/>
              <a:t>vinna</a:t>
            </a:r>
            <a:r>
              <a:rPr lang="en-US" sz="1700" dirty="0"/>
              <a:t> </a:t>
            </a:r>
            <a:r>
              <a:rPr lang="en-US" sz="1700" dirty="0" err="1"/>
              <a:t>börnin</a:t>
            </a:r>
            <a:r>
              <a:rPr lang="en-US" sz="1700" dirty="0"/>
              <a:t> </a:t>
            </a:r>
            <a:r>
              <a:rPr lang="en-US" sz="1700" dirty="0" err="1"/>
              <a:t>með</a:t>
            </a:r>
            <a:r>
              <a:rPr lang="en-US" sz="1700" dirty="0"/>
              <a:t> </a:t>
            </a:r>
            <a:r>
              <a:rPr lang="en-US" sz="1700" dirty="0" err="1"/>
              <a:t>talnalæsi</a:t>
            </a:r>
            <a:r>
              <a:rPr lang="en-US" sz="1700" dirty="0"/>
              <a:t>?</a:t>
            </a:r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table&#10;&#10;Description automatically generated">
            <a:extLst>
              <a:ext uri="{FF2B5EF4-FFF2-40B4-BE49-F238E27FC236}">
                <a16:creationId xmlns:a16="http://schemas.microsoft.com/office/drawing/2014/main" id="{E85F149E-AD6E-3A1D-7E32-6C1A8DB96D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83437" y="807593"/>
            <a:ext cx="3864180" cy="523956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52440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3955</TotalTime>
  <Words>1455</Words>
  <Application>Microsoft Macintosh PowerPoint</Application>
  <PresentationFormat>Widescreen</PresentationFormat>
  <Paragraphs>170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Cambria</vt:lpstr>
      <vt:lpstr>Inter</vt:lpstr>
      <vt:lpstr>Lato Extended</vt:lpstr>
      <vt:lpstr>Nacell</vt:lpstr>
      <vt:lpstr>Office Theme</vt:lpstr>
      <vt:lpstr>Íslenskutími 22. nóvember Hópar 3 og 4</vt:lpstr>
      <vt:lpstr>                                                             (Veljið punktana þrjá)</vt:lpstr>
      <vt:lpstr>Spurning dagsins </vt:lpstr>
      <vt:lpstr>Spurnarorð</vt:lpstr>
      <vt:lpstr>Hvernig svörum við? </vt:lpstr>
      <vt:lpstr>Er eitthvað athugavert við þessi svör?</vt:lpstr>
      <vt:lpstr>Dæmi um spurningar án spurnarorðs: </vt:lpstr>
      <vt:lpstr>ÞAÐ</vt:lpstr>
      <vt:lpstr>Talnalæsi Tala - tölur Spurningar um talnalæsi</vt:lpstr>
      <vt:lpstr>Umhverfislæsi Búið til spurningar um umhverfislæsi</vt:lpstr>
      <vt:lpstr>Hver – hvor hvenær notum við hver og hvenær notum við hvor</vt:lpstr>
      <vt:lpstr>Umræður í samskiptaherbergjum</vt:lpstr>
      <vt:lpstr>Umræður í samskiptaherbergjum   </vt:lpstr>
      <vt:lpstr>Vettvangsferð</vt:lpstr>
      <vt:lpstr>Æfingin skapar meistarann?</vt:lpstr>
      <vt:lpstr>Jákvæð athygli/hrós:  “Mikið er þetta góð hugmynd hjá þér”. </vt:lpstr>
      <vt:lpstr>MERKJA VIÐ SEM LOKIÐ</vt:lpstr>
      <vt:lpstr>Samskiptaherbergi – niðurstöður</vt:lpstr>
      <vt:lpstr>Svarið spurningunni ykkar</vt:lpstr>
      <vt:lpstr>Búið til spurningar um umhverfislæsi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Íslenskutími 2. lota</dc:title>
  <dc:creator>Guðlaug Stella Brynjólfsdóttir - HI</dc:creator>
  <cp:lastModifiedBy>Guðlaug Stella Brynjólfsdóttir - HI</cp:lastModifiedBy>
  <cp:revision>8</cp:revision>
  <dcterms:created xsi:type="dcterms:W3CDTF">2022-11-21T09:44:22Z</dcterms:created>
  <dcterms:modified xsi:type="dcterms:W3CDTF">2024-10-28T12:47:51Z</dcterms:modified>
</cp:coreProperties>
</file>