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72" r:id="rId2"/>
    <p:sldId id="256" r:id="rId3"/>
    <p:sldId id="282" r:id="rId4"/>
    <p:sldId id="269" r:id="rId5"/>
    <p:sldId id="293" r:id="rId6"/>
    <p:sldId id="296" r:id="rId7"/>
    <p:sldId id="297" r:id="rId8"/>
    <p:sldId id="277" r:id="rId9"/>
    <p:sldId id="284" r:id="rId10"/>
    <p:sldId id="283" r:id="rId11"/>
    <p:sldId id="281" r:id="rId12"/>
    <p:sldId id="279" r:id="rId13"/>
    <p:sldId id="280" r:id="rId14"/>
    <p:sldId id="300" r:id="rId15"/>
    <p:sldId id="298" r:id="rId16"/>
    <p:sldId id="290" r:id="rId17"/>
    <p:sldId id="288" r:id="rId18"/>
    <p:sldId id="276" r:id="rId19"/>
    <p:sldId id="286" r:id="rId20"/>
    <p:sldId id="257" r:id="rId21"/>
    <p:sldId id="261" r:id="rId22"/>
  </p:sldIdLst>
  <p:sldSz cx="12192000" cy="6858000"/>
  <p:notesSz cx="6858000" cy="9144000"/>
  <p:defaultTextStyle>
    <a:defPPr>
      <a:defRPr lang="en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00"/>
    <p:restoredTop sz="96327"/>
  </p:normalViewPr>
  <p:slideViewPr>
    <p:cSldViewPr snapToGrid="0">
      <p:cViewPr varScale="1">
        <p:scale>
          <a:sx n="154" d="100"/>
          <a:sy n="154" d="100"/>
        </p:scale>
        <p:origin x="3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09T14:50:37.10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25370 6416 24575,'-35'24'0,"-1"1"0,0-4 0,0 1 0,9-6 0,-1 1 0,2-1 0,-4-1 0,3-2 0,4-2 0,2-1 0,-3 1 0,2 1 0,2-1 0,-6 4 0,3-1 0,0 1 0,0 1 0,2-3 0,1 2 0,-2 1 0,2-1 0,2-1 0,-5 3 0,-13 11 0,18-14 0,-4 4 0,8-7 0,1 0 0,-4 1 0,-1 3 0,-10 8-1093,3 2 1,-5 8 0,-2 4 436,7-6 1,-2 4-1,0 1 1,-2 0 0,1 0 609,-2-1 0,-1-1 0,1 1 0,0-1 0,1 0 46,4-2 0,3 1 0,-1-1 0,0-1 0,-3-2-656,-3-2 1,-2-2-1,-1 0 1,1-3 0,4-4 25,-8 1 0,0-1 523,-2 6 0,-4 2 0,4-4 107,10-8 0,4-4 0,4 0 0,5-3 3276,3-4-2174,9-3 2174,1 0-5,-9 3-2554,-2 6-717,-9 5 0,1 1 0,-2-1 0,3-1 0,0-1 0,5-3 0,-3 3 0,2-1 0,-9 13 0,3-2 0,4-2 0,-1-1 0,-3 6 0,-1-4 0,0 1 0,-6 2 0,6-6 0,2 0 0,0-1 0,-1 1 0,12-8 0,-5 5 0,6-7 0,-4 3 0,6-4 0,-3 2 0,6-4 0,0 1 0,2-5 0,-1 1 0,0 1 0,-2 0 0,-2 2 0,2-1 0,-4 3 0,2-1 0,-1 1 0,0-1 0,1 1 0,0-1 0,1 0 0,-1 1 0,2-2 0,-1 1 0,2-1 0,0-2 0,-1 3 0,2-2 0,-6 5 0,3-3 0,-4 5 0,4-6 0,-2 2 0,5-3 0,-3 1 0,3-2 0,-4 4 0,2-2 0,-2 2 0,3-1 0,-1 1 0,3-3 0,-1 1 0,2-3 0,-2 0 0,1 2 0,0 1 0,-2 0 0,2-2 0,-1 1 0,1-1 0,-1 1 0,1-2 0,-1 2 0,0-1 0,1 0 0,-2 1 0,2-2 0,-1 0 0,2 0 0,0-1 0,-1 0 0,0 0 0,1 1 0,0 0 0,1-1 0,1-1 0,-2-13 0,2-8 0,-1-6 0,1-5 0,-2 15 0,-1-4 0,0 12 0,0 0 0,1 6 0,-1 0 0,1 3 0,-1-2 0,0 0 0,1-1 0,-1 1 0,1-3 0,-2 2 0,1-2 0,0 2 0,-1-3 0,1 1 0,0 1 0,1 2 0,-2-5 0,1 3 0,0-10 0,1 4 0,0-6 0,0 7 0,0-2 0,0 6 0,1-1 0,-1 3 0,0-3 0,0 1 0,1-5 0,0 4 0,-1 1 0,2 4 0,8 7 0,4 5 0,4 1 0,0-1 0,-5-3 0,-3-1 0,-3-2 0,-3-3 0,-2-1 0,6 6 0,-3-3 0,6 6 0,-6-7 0,4 3 0,-4-3 0,4 3 0,-4-2 0,6 3 0,-5-1 0,5 2 0,-4-2 0,2 1 0,-5-2 0,2 0 0,-4-3 0,1 1 0,0-1 0,1 1 0,-1 0 0,-2-1 0,2 0 0,0-1 0,0 3 0,2 0 0,-1 0 0,1-1 0,-1 1 0,0 0 0,2 1 0,-1 0 0,-1-1 0,-1-1 0,2 3 0,0 0 0,2 5 0,0-1 0,-3-4 0,0-1 0,-3-3 0,0-2 0,-1 1 0,-12-1 0,0 1 0,-12-2 0,3 0 0,-1 0 0,0-1 0,3 1 0,3-1 0,4 2 0,3-1 0,1 1 0,0 0 0,2 0 0,2 0 0,-2 0 0,2-1 0,-2 1 0,1 0 0,4 0 0,-1 0 0,-1 0 0,0 0 0,1 1 0,0 0 0,1-1 0,0 1 0,-3 1 0,2 1 0,-3 0 0,4-1 0,0-3 0,5-19 0,-1 7 0,2-23 0,-2 22 0,0-4 0,-3 11 0,0 1 0,0 4 0,-1-2 0,0 3 0,1-3 0,-1-3 0,1 2 0,-1-3 0,1 3 0,-1 4 0,3 1 0,2 4 0,4 6 0,6 6 0,-3-2 0,1 0 0,-5-7 0,1 2 0,-4-4 0,1 1 0,-1-2 0,3 2 0,-4-1 0,7 2 0,-6-4 0,1 1 0,-4-3 0,0 0 0,-13-13 0,3 4 0,-18-15 0,11 10 0,-11-4 0,16 8 0,-2-1 0,10 8 0,0-2 0,-1-1 0,-2-2 0,2 1 0,0 1 0,3 2 0,0 1 0,-1 0 0,1 0 0,-1-1 0,0 0 0,1-1 0,1 2 0,6 10 0,2 0 0,11 14 0,-2-7 0,6 3 0,-1-3 0,-1-2 0,-4-2 0,-4-4 0,-4-3 0,-3 0 0,-3-3 0,1 1 0,-1 0 0,0 0 0,4 3 0,1 3 0,0-2 0,-2 0 0,-2-4 0,-2-1 0,-2-1 0,-12 3 0,0 0 0,-26 0 0,17-1 0,-10 0 0,21-1 0,3 0 0,0 3 0,4-1 0,-5 4 0,4-6 0,2 0 0,1 7 0,0-3 0,0 6 0,1-7 0,0-1 0,0-2 0,3-3 0,2 1 0,4-2 0,5 1 0,-6 1 0,12 0 0,-9 0 0,8 0 0,-9 0 0,3 1 0,-7 0 0,-2 0 0,-10 0 0,-11 2 0,-8 0 0,-9 0 0,2 0 0,2-1 0,7 0 0,10-1 0,8 0 0,5 0 0,3 2 0,0 0 0,1 2 0,-17 3 0,10-3 0,-12 1 0,14-4 0</inkml:trace>
  <inkml:trace contextRef="#ctx0" brushRef="#br0" timeOffset="19858">12851 14696 24575,'7'-3'0,"10"1"0,24 2 0,-10 0 0,4 1-1639,7-1 1,4 1 1632,-10-1 0,0 1 1,2 0-735,5 0 1,2 1 0,-1 0 739,1 0 0,0 0 0,2 1-506,-4 0 1,1-1 0,1 1 0,-1 0 505,0 0 0,-1 1 0,1-2 0,0 2 0,-6-1 0,3 1 0,-2-1 0,0 0 0,1 1 0,7 0 0,-1 1 0,-1 0 0,1 1 0,-1-1 0,-1 2 0,0 0 0,-1 0-489,-3 0 1,-2 0-1,0 1 1,0 0 488,-1 1 0,-1 0 0,1 1 0,-2-1 0,0 3 0,-1-2 0,0 1 0,4 2 0,1 1 0,2 2 0,3 1 0,-1 0 0,-3-1 0,2 1 0,-3-1 0,2 1 0,2 0 0,-8-1 0,3 1 0,1 0 0,2 2 0,-2-1 0,-3-1 0,-2-2 0,3 2 0,-5-1 0,-1-1 0,2 3 0,4 2 0,1 1 0,1 2 0,-4-3 0,-4 0 464,8 5 0,-4 1-464,-6-5 0,3 3 0,0-1 0,-4 0 0,7 4 0,-1 1 0,-3-3 0,5 3 0,-1 1 0,-3-3 508,-4-1 1,-2-3 0,2 3-509,5 3 0,2 3 0,1 0 0,-4-2 0,-6-6 0,-2 0 0,2 1 0,4 3 0,2 4 0,1 0 0,-4-4 0,4 7 0,0 0 0,-7-7 0,3 5 0,0-1 0,-4-3 0,5 7 0,-1 0 733,-3-4 0,0 2 0,-1-3-733,1 1 0,-3-1 0,4 4 0,0 1 0,1-1 0,0-1 0,-7-7 0,1 0 0,0 0 0,1 1 0,-1-1 0,1 2 302,1 0 0,1 0 0,1 0-302,-2 1 0,0 0 0,1 1 0,2 0 0,0 1 0,1 0-686,0 1 1,1 1 0,0-2 685,0 3 0,1-1 0,0 1 0,-4-8 0,-1 0 0,0 0 0,1 1-529,2 1 1,-1 0 0,1-1 0,0 1 528,1 0 0,0 1 0,1-1 0,1 0 0,-1 0 0,1-1 0,0 1 0,0-1 0,0-1 0,0 0 0,0 2 0,2-1 0,0-1 0,2 2 0,-1-1 0,2 1 0,-2-2 0,0 0 0,-1-1 0,0 2 0,3-1 0,-2-1 0,3 1 0,1 1 0,0 0 0,-2-2 0,-3-3 0,-1 0 0,-3-3 0,-1 0 0,4 0 0,3 3 0,4 1 0,0 1 0,0-3 0,-6-3 217,0-1 1,-3-4 0,4 1-218,3 1 0,6 1 0,0-1 0,-5-3 0,-7-4 0,-2-1 0,3 0 0,7-1 0,4 1 0,1-1 0,-3 0 0,-5-2 0,-3-2 0,3 1 0,9 0 0,3 0 0,1 0 0,-4-1 0,-6-1 0,-3 0 0,2 1 0,4 0 0,3-1 0,-1 1 0,-3-1 0,-8 0 0,-3 0 0,3 0 0,12 0 0,3 0 0,-4-1 0,-4 1 0,0 0 0,0 0 0,5-1 0,-6 1 0,-3-1 0,-2 0 0,11-1 0,0 0 0,-16 0 0,-1 0 0,-1-2 0,1 0 0,0 0 0,1-1 0,0 2 0,0-2 0,1 1 0,0-1 0,-1 0 0,0 0 0,-2 0 0,0 1 738,-2-1 1,0 0-739,19-2 0,-20 2 0,-1 1 0,1-1 0,-1 1 0,2-1 0,1 0 0,2 0 0,0 0 0,-1 0 0,0 0 0,3-1 0,0 0 0,0 0 0,0-1 850,4 1 1,0-1-851,-2 0 0,3 1 0,-2-1 0,1 0 0,-2 1 0,4-1 0,0 0 0,-1-1 0,4 0 0,-6-1 0,-4 2 0,-1-1 0,11-4 0,-1 0 0,6-4 0,-10 3 0,0 0 0,6-1 1623,-7 2 0,-1 1-1623,1 0 202,-7 4 1,-2-1-203,0 0 0,15-4 0,-16 6 573,13-5-573,-10 5 42,1 0-42,-3-1 0,5 1 0,-3-1 0,7-1 0,0 0 0,-2 1 0,-2 1 0,-4 0 0,-5 2 0,-5 0 0,1 0 0,1 0 0,4-1 0,5-2 0,-1 0 0,3-1 0,0-1 0,-11 3 0,5-1 0,-14 2 0,2 0 0,-5 3 0,4-3 0,-3 3 0,7-3 0,-6 3 0,6-2 0,-5 1 0,4-2 0,-6 3 0,4-2 0,-5 2 0,0-1 0,0 0 0,0 0 0,0 0 0,0 1 0,-1 0 0,-3 0 0,1 0 0,0 1 0,0-2 0,3 0 0,0-1 0,1 1 0,-1-1 0,-7 3 0,-4 0 0,-8 2 0,-1 0 0,2 0 0,5-1 0,5-1 0,-27 0 0,4 1 0,1-1 0,1 0 0,-10-2 0,10 2 0,9-2 0,9 12 0,12 7 0,-1 4 0,8 2 0,-7-13 0,0-1 0,-3-6 0,-3 5 0,1 0 0,0 4 0,0-3 0,0-2 0,0-3 0,0-1 0,7 6 0,-3-4 0,10 9 0,-9-12 0,0 4 0,-4 4 0,3 7 0,-1 1 0,1-2 0,-1-13 0,2-6 0,-2-3 0,2 0 0,-2 1 0,-1 2 0,0 0 0,-1 1 0,3-2 0,-2 0 0,0 0 0,-1 1 0,2 0 0,-1 0 0,1-2 0,-2 2 0,2-3 0,-2 3 0,1-1 0,-1 3 0,0-3 0,-1 3 0,1-3 0,-1 3 0,0-2 0,0 3 0,-1-1 0,1 0 0,0-1 0,1-2 0,-1 1 0,2-2 0,-2 2 0,0-2 0,0 2 0,0-1 0,-1 2 0,0 1 0,1-1 0,-1 0 0,0 1 0,1-2 0,-1 0 0,1 0 0,1-4 0,0 3 0,0-1 0,0-1 0,0 1 0,-2-2 0,1 3 0,0 0 0,-1 1 0,-4-7 0,-7-1 0,1-1 0,-2 0 0,7 9 0,-3 3 0,-4 5 0,2-1 0,-2 4 0,7-4 0,2-1 0,0 0 0,1-1 0,9 15 0,-1-8 0,9 17 0,-7-15 0,0-1 0,-5-6 0,-5 0 0,-1-2 0,-4 1 0,3 0 0,0-1 0,2 0 0,1-2 0,0 1 0</inkml:trace>
  <inkml:trace contextRef="#ctx0" brushRef="#br0" timeOffset="35537">8304 17403 24575,'0'0'0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C56A5-76CA-CC46-BA88-EBCC73EC9F8C}" type="datetimeFigureOut">
              <a:rPr lang="en-IS" smtClean="0"/>
              <a:t>19/11/2024</a:t>
            </a:fld>
            <a:endParaRPr lang="en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45DA47-2C1C-9549-852C-A78274CDD01E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221481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F697CF-301D-406A-8BD0-D9F685744B2C}" type="slidenum">
              <a:rPr lang="is-IS" smtClean="0"/>
              <a:t>5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586233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4B10AA-F542-148F-7F0E-16F2D95B58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602B1C5-DDC6-93A4-49A1-84B18D16B81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FC0FEAC-3245-C8FD-3024-E79D9A7545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18814B-64AD-F049-8FDA-4BDFFC0C63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F697CF-301D-406A-8BD0-D9F685744B2C}" type="slidenum">
              <a:rPr lang="is-IS" smtClean="0"/>
              <a:t>6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772758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4A2552-7DF9-9699-0365-D258F15A59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B801372-4DAC-D629-2A71-2151436A3BC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4793A1F-5217-4B3E-A743-5020F34E09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s-I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4D2E2B-902D-1C27-7D64-BED48F048AA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F697CF-301D-406A-8BD0-D9F685744B2C}" type="slidenum">
              <a:rPr lang="is-IS" smtClean="0"/>
              <a:t>7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7407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67C13-6705-298A-27BE-D375962A73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F0842C-4A55-FF7A-63C1-22D198A1B1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98B2F-48B5-33A1-31AD-87EA675FE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C720-0C3F-D24A-B6EC-004E8B22915A}" type="datetimeFigureOut">
              <a:rPr lang="en-IS" smtClean="0"/>
              <a:t>19/11/2024</a:t>
            </a:fld>
            <a:endParaRPr lang="en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2C8C19-EFC8-6BD6-A2D9-09622440D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673328-8289-C3A3-3BC4-E8E5DEA74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46FC-2711-6F4A-8DDF-09130C3A71A0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2893457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D205B-7999-0CFA-5E30-3939BE783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72C2DB-C69D-F4B0-6E1C-69C548730C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2B22B8-A7F1-0CB8-D8B6-C11AF34DA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C720-0C3F-D24A-B6EC-004E8B22915A}" type="datetimeFigureOut">
              <a:rPr lang="en-IS" smtClean="0"/>
              <a:t>19/11/2024</a:t>
            </a:fld>
            <a:endParaRPr lang="en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551216-7CE6-4C47-953C-3D8E643F2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60AE6-34D9-E200-A62D-E1CF4A1B2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46FC-2711-6F4A-8DDF-09130C3A71A0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888271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C1685D-E5E9-0C09-90F3-E9250D0F1A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473073-30E0-D4DA-288E-36A111B47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01443B-A6F8-1813-45B2-45AA7E30A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C720-0C3F-D24A-B6EC-004E8B22915A}" type="datetimeFigureOut">
              <a:rPr lang="en-IS" smtClean="0"/>
              <a:t>19/11/2024</a:t>
            </a:fld>
            <a:endParaRPr lang="en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F21126-8B58-867B-DF70-6F028295F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3A499-AAAF-0758-D0FB-3F57C966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46FC-2711-6F4A-8DDF-09130C3A71A0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093207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614BB-A8C9-2785-ACE4-4EF27553F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773FD-0BE4-E8CE-0C54-F56870858E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53B704-0B4E-44AE-73FF-7F270227C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C720-0C3F-D24A-B6EC-004E8B22915A}" type="datetimeFigureOut">
              <a:rPr lang="en-IS" smtClean="0"/>
              <a:t>19/11/2024</a:t>
            </a:fld>
            <a:endParaRPr lang="en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5E8C6C-5AAD-6DCF-728F-83409C5CF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D7D30F-7281-F4D3-5547-AF57EAA45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46FC-2711-6F4A-8DDF-09130C3A71A0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2690566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C9389-C0AD-CBEF-AB73-89DD0011F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EB9837-E026-2E48-3769-7962168CC8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C2EA1A-53EC-1A7A-FEDD-11A6EF9F6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C720-0C3F-D24A-B6EC-004E8B22915A}" type="datetimeFigureOut">
              <a:rPr lang="en-IS" smtClean="0"/>
              <a:t>19/11/2024</a:t>
            </a:fld>
            <a:endParaRPr lang="en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1DD66D-DF7A-E14F-DF91-303750288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C04122-A672-3161-0181-68EA70525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46FC-2711-6F4A-8DDF-09130C3A71A0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2508826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81FA0-43A3-17BE-8CE8-C823E742A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C0F1EC-ECD0-0875-2B74-6DB2FFC227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2920B9-93CE-C00B-BB7A-1CC0A11BC5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0337CE-01B1-55FD-0D57-9644DE194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C720-0C3F-D24A-B6EC-004E8B22915A}" type="datetimeFigureOut">
              <a:rPr lang="en-IS" smtClean="0"/>
              <a:t>19/11/2024</a:t>
            </a:fld>
            <a:endParaRPr lang="en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5D32EB-488B-569B-A2C4-5C4EF8927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C5A55F-41E7-BA64-5160-460F72E4C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46FC-2711-6F4A-8DDF-09130C3A71A0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2674186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C6E34-C0FC-783C-8CA2-98EBC450A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9D712D-16A8-FF05-37AD-72973FAE3B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2C6917-F987-AB1C-AA64-96A2C20009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E77080-4C1F-BF3F-43DA-C06FD8FCC8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A06426-B87D-AD32-C034-83729F720A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CBDC06-0986-9D94-A200-AC221F6D6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C720-0C3F-D24A-B6EC-004E8B22915A}" type="datetimeFigureOut">
              <a:rPr lang="en-IS" smtClean="0"/>
              <a:t>19/11/2024</a:t>
            </a:fld>
            <a:endParaRPr lang="en-I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0776ED-918B-1341-0C31-D0481CDAD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D78DA2-3F2B-2785-9B10-E882F0B90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46FC-2711-6F4A-8DDF-09130C3A71A0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824656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5785C-41CF-FBAD-1C7D-0A9962BDD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9D9DE1-6B98-E77B-1F9A-19C92E942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C720-0C3F-D24A-B6EC-004E8B22915A}" type="datetimeFigureOut">
              <a:rPr lang="en-IS" smtClean="0"/>
              <a:t>19/11/2024</a:t>
            </a:fld>
            <a:endParaRPr lang="en-I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C868ED-827A-C595-EC75-1AFE77081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3D7B29-C678-ACB4-40C1-90214D8F9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46FC-2711-6F4A-8DDF-09130C3A71A0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4263300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595633-2036-9F77-C57B-E2173A115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C720-0C3F-D24A-B6EC-004E8B22915A}" type="datetimeFigureOut">
              <a:rPr lang="en-IS" smtClean="0"/>
              <a:t>19/11/2024</a:t>
            </a:fld>
            <a:endParaRPr lang="en-I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1839FA-FD3C-7BE0-77D9-366669EA5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CD799D-442B-6141-A00F-FC0C7EC45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46FC-2711-6F4A-8DDF-09130C3A71A0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1290549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D58E0-E9DD-DECA-22F3-966C1D92B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F44CE-7697-07BF-BA92-58FCCE7316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037BCC-3BA1-A935-D256-73D3CB9045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30A5FA-AD08-DB76-C261-4ED56B113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C720-0C3F-D24A-B6EC-004E8B22915A}" type="datetimeFigureOut">
              <a:rPr lang="en-IS" smtClean="0"/>
              <a:t>19/11/2024</a:t>
            </a:fld>
            <a:endParaRPr lang="en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C2D8E6-4ED6-5E98-7BE4-A54D90196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E2F700-1072-28BD-A749-B4E4236FF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46FC-2711-6F4A-8DDF-09130C3A71A0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1313792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CC5E4-A698-A5CF-D280-3CD820748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7DAC2F-DE9D-5BEC-CC6B-C48A4BBFCE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9D289F-C18E-932B-5B5B-13D7A6C46F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45C6B2-F0C5-8DF4-5126-89A17BD9F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EC720-0C3F-D24A-B6EC-004E8B22915A}" type="datetimeFigureOut">
              <a:rPr lang="en-IS" smtClean="0"/>
              <a:t>19/11/2024</a:t>
            </a:fld>
            <a:endParaRPr lang="en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E1849D-6938-246E-97A9-3AC527F09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64D088-AA3B-5CF3-4E6D-19142EAA0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46FC-2711-6F4A-8DDF-09130C3A71A0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2748216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6B4B9C-A50E-5423-1025-E850D3950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89A51F-B4C2-E19A-4F5E-BC0DFD6C3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8A1D6D-8011-CDF5-2E32-7F2B87D166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EC720-0C3F-D24A-B6EC-004E8B22915A}" type="datetimeFigureOut">
              <a:rPr lang="en-IS" smtClean="0"/>
              <a:t>19/11/2024</a:t>
            </a:fld>
            <a:endParaRPr lang="en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FCF894-B85F-C4BD-71CD-7D0314D721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C62E94-ADBE-EE58-2F4C-4866DA15A4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846FC-2711-6F4A-8DDF-09130C3A71A0}" type="slidenum">
              <a:rPr lang="en-IS" smtClean="0"/>
              <a:t>‹#›</a:t>
            </a:fld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292336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ONOfU07b2Y" TargetMode="External"/><Relationship Id="rId2" Type="http://schemas.openxmlformats.org/officeDocument/2006/relationships/hyperlink" Target="https://www.bornogtonlist.net/litid-lasid-skrimsli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331D5C-EBC7-F038-1B89-52DED29AF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IS" dirty="0">
                <a:solidFill>
                  <a:srgbClr val="FFFFFF"/>
                </a:solidFill>
              </a:rPr>
              <a:t>2. </a:t>
            </a:r>
            <a:r>
              <a:rPr lang="en-GB" dirty="0">
                <a:solidFill>
                  <a:srgbClr val="FFFFFF"/>
                </a:solidFill>
              </a:rPr>
              <a:t>lota</a:t>
            </a:r>
            <a:br>
              <a:rPr lang="en-IS" dirty="0">
                <a:solidFill>
                  <a:srgbClr val="FFFFFF"/>
                </a:solidFill>
              </a:rPr>
            </a:br>
            <a:r>
              <a:rPr lang="en-IS" dirty="0">
                <a:solidFill>
                  <a:srgbClr val="FFFFFF"/>
                </a:solidFill>
              </a:rPr>
              <a:t>Íslenskutími</a:t>
            </a:r>
            <a:br>
              <a:rPr lang="en-IS" dirty="0">
                <a:solidFill>
                  <a:srgbClr val="FFFFFF"/>
                </a:solidFill>
              </a:rPr>
            </a:br>
            <a:r>
              <a:rPr lang="en-IS" sz="2800" dirty="0">
                <a:solidFill>
                  <a:srgbClr val="FFFFFF"/>
                </a:solidFill>
              </a:rPr>
              <a:t>20. nóvember</a:t>
            </a:r>
            <a:br>
              <a:rPr lang="en-IS" sz="2800" dirty="0">
                <a:solidFill>
                  <a:srgbClr val="FFFFFF"/>
                </a:solidFill>
              </a:rPr>
            </a:br>
            <a:br>
              <a:rPr lang="en-IS" sz="2800" dirty="0">
                <a:solidFill>
                  <a:srgbClr val="FFFFFF"/>
                </a:solidFill>
              </a:rPr>
            </a:br>
            <a:r>
              <a:rPr lang="en-IS" sz="2800" dirty="0">
                <a:solidFill>
                  <a:srgbClr val="FFFFFF"/>
                </a:solidFill>
              </a:rPr>
              <a:t>Dagskrá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2137E-E572-859F-CF2D-9C63E23E33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algn="l">
              <a:buFont typeface="+mj-lt"/>
              <a:buAutoNum type="arabicPeriod"/>
            </a:pPr>
            <a:r>
              <a:rPr lang="en-GB" sz="2400" b="0" i="0" dirty="0">
                <a:solidFill>
                  <a:srgbClr val="2D3B45"/>
                </a:solidFill>
                <a:effectLst/>
                <a:latin typeface="Lato Extended"/>
              </a:rPr>
              <a:t> </a:t>
            </a:r>
            <a:r>
              <a:rPr lang="en-GB" sz="2400" b="1" i="0" dirty="0" err="1">
                <a:solidFill>
                  <a:srgbClr val="2D3B45"/>
                </a:solidFill>
                <a:effectLst/>
                <a:latin typeface="Lato Extended"/>
              </a:rPr>
              <a:t>Spurnarorð</a:t>
            </a:r>
            <a:r>
              <a:rPr lang="en-GB" sz="2400" b="0" i="0" dirty="0">
                <a:solidFill>
                  <a:srgbClr val="2D3B45"/>
                </a:solidFill>
                <a:effectLst/>
                <a:latin typeface="Lato Extended"/>
              </a:rPr>
              <a:t> </a:t>
            </a:r>
            <a:r>
              <a:rPr lang="en-GB" sz="2400" b="0" i="0" dirty="0" err="1">
                <a:solidFill>
                  <a:srgbClr val="2D3B45"/>
                </a:solidFill>
                <a:effectLst/>
                <a:latin typeface="Lato Extended"/>
              </a:rPr>
              <a:t>í</a:t>
            </a:r>
            <a:r>
              <a:rPr lang="en-GB" sz="2400" b="0" i="0" dirty="0">
                <a:solidFill>
                  <a:srgbClr val="2D3B45"/>
                </a:solidFill>
                <a:effectLst/>
                <a:latin typeface="Lato Extended"/>
              </a:rPr>
              <a:t> </a:t>
            </a:r>
            <a:r>
              <a:rPr lang="en-GB" sz="2400" b="0" i="0" dirty="0" err="1">
                <a:solidFill>
                  <a:srgbClr val="2D3B45"/>
                </a:solidFill>
                <a:effectLst/>
                <a:latin typeface="Lato Extended"/>
              </a:rPr>
              <a:t>íslensku</a:t>
            </a:r>
            <a:r>
              <a:rPr lang="en-GB" sz="2400" b="0" i="0" dirty="0">
                <a:solidFill>
                  <a:srgbClr val="2D3B45"/>
                </a:solidFill>
                <a:effectLst/>
                <a:latin typeface="Lato Extended"/>
              </a:rPr>
              <a:t> </a:t>
            </a:r>
            <a:r>
              <a:rPr lang="en-GB" sz="2400" b="0" i="0" dirty="0" err="1">
                <a:solidFill>
                  <a:srgbClr val="2D3B45"/>
                </a:solidFill>
                <a:effectLst/>
                <a:latin typeface="Lato Extended"/>
              </a:rPr>
              <a:t>og</a:t>
            </a:r>
            <a:r>
              <a:rPr lang="en-GB" sz="2400" dirty="0">
                <a:solidFill>
                  <a:srgbClr val="2D3B45"/>
                </a:solidFill>
                <a:latin typeface="Lato Extended"/>
              </a:rPr>
              <a:t> </a:t>
            </a:r>
            <a:r>
              <a:rPr lang="en-GB" sz="2400" dirty="0" err="1">
                <a:solidFill>
                  <a:srgbClr val="2D3B45"/>
                </a:solidFill>
                <a:latin typeface="Lato Extended"/>
              </a:rPr>
              <a:t>verkefni</a:t>
            </a:r>
            <a:r>
              <a:rPr lang="en-GB" sz="2400" dirty="0">
                <a:solidFill>
                  <a:srgbClr val="2D3B45"/>
                </a:solidFill>
                <a:latin typeface="Lato Extended"/>
              </a:rPr>
              <a:t>.</a:t>
            </a:r>
          </a:p>
          <a:p>
            <a:pPr marL="0" indent="0" algn="l">
              <a:buNone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366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A35FE9-892C-60E8-6564-F22DBA477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b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Dæmi um </a:t>
            </a:r>
            <a:r>
              <a:rPr lang="en-US" sz="4000" b="1" dirty="0" err="1">
                <a:solidFill>
                  <a:srgbClr val="FFFFFF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spurningar</a:t>
            </a:r>
            <a:r>
              <a:rPr lang="en-US" sz="4000" b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FFFF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án</a:t>
            </a:r>
            <a:r>
              <a:rPr lang="en-US" sz="4000" b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FFFF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spurnarorðs</a:t>
            </a:r>
            <a:r>
              <a:rPr lang="en-US" sz="4000" b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  <a:br>
              <a:rPr lang="en-US" sz="4000" b="1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br>
              <a:rPr lang="en-IS" sz="4000" dirty="0">
                <a:solidFill>
                  <a:srgbClr val="FFFFFF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endParaRPr lang="en-IS" sz="4000" dirty="0">
              <a:solidFill>
                <a:srgbClr val="FFFFFF"/>
              </a:solidFill>
            </a:endParaRP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17CA82E3-5208-64D6-03E2-662CDBC29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4811" y="649480"/>
            <a:ext cx="6770256" cy="5546047"/>
          </a:xfrm>
        </p:spPr>
        <p:txBody>
          <a:bodyPr anchor="ctr">
            <a:normAutofit fontScale="92500" lnSpcReduction="10000"/>
          </a:bodyPr>
          <a:lstStyle/>
          <a:p>
            <a:pPr indent="0" algn="ctr">
              <a:buNone/>
            </a:pPr>
            <a:r>
              <a:rPr lang="en-US" sz="26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Formúlan</a:t>
            </a:r>
            <a:r>
              <a:rPr lang="en-US" sz="26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er:</a:t>
            </a:r>
          </a:p>
          <a:p>
            <a:pPr indent="0" algn="ctr">
              <a:buNone/>
            </a:pPr>
            <a:r>
              <a:rPr lang="en-U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Spurning =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Sagnorð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+ </a:t>
            </a:r>
            <a:r>
              <a:rPr lang="en-US" sz="2000" dirty="0" err="1">
                <a:solidFill>
                  <a:srgbClr val="7030A0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persónufornafn</a:t>
            </a:r>
            <a:r>
              <a:rPr lang="en-U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indent="0" algn="ctr">
              <a:buNone/>
            </a:pP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Kom</a:t>
            </a:r>
            <a:r>
              <a:rPr lang="en-U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+ </a:t>
            </a:r>
            <a:r>
              <a:rPr lang="en-US" sz="2000" dirty="0">
                <a:solidFill>
                  <a:srgbClr val="7030A0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du</a:t>
            </a:r>
            <a:r>
              <a:rPr lang="en-U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kom</a:t>
            </a:r>
            <a:r>
              <a:rPr lang="en-US" sz="2000" dirty="0" err="1">
                <a:solidFill>
                  <a:srgbClr val="7030A0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du</a:t>
            </a:r>
            <a:endParaRPr lang="en-US" sz="2000" dirty="0">
              <a:solidFill>
                <a:srgbClr val="7030A0"/>
              </a:solidFill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indent="0">
              <a:buNone/>
            </a:pPr>
            <a:r>
              <a:rPr lang="en-US" sz="2000" dirty="0" err="1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Ath</a:t>
            </a:r>
            <a:r>
              <a:rPr lang="en-U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. </a:t>
            </a:r>
            <a:r>
              <a:rPr lang="en-IS" sz="2000" dirty="0"/>
              <a:t>Svara með </a:t>
            </a:r>
            <a:r>
              <a:rPr lang="en-IS" sz="2000" b="1" dirty="0">
                <a:solidFill>
                  <a:srgbClr val="7030A0"/>
                </a:solidFill>
              </a:rPr>
              <a:t>frumlagi</a:t>
            </a:r>
            <a:r>
              <a:rPr lang="en-IS" sz="2000" dirty="0"/>
              <a:t> nr </a:t>
            </a:r>
            <a:r>
              <a:rPr lang="en-IS" sz="2000" b="1" dirty="0">
                <a:solidFill>
                  <a:srgbClr val="7030A0"/>
                </a:solidFill>
              </a:rPr>
              <a:t>1</a:t>
            </a:r>
            <a:r>
              <a:rPr lang="en-IS" sz="2000" dirty="0">
                <a:solidFill>
                  <a:srgbClr val="7030A0"/>
                </a:solidFill>
              </a:rPr>
              <a:t> </a:t>
            </a:r>
            <a:r>
              <a:rPr lang="en-IS" sz="2000" dirty="0"/>
              <a:t>og </a:t>
            </a:r>
            <a:r>
              <a:rPr lang="en-IS" sz="2000" b="1" dirty="0">
                <a:solidFill>
                  <a:schemeClr val="accent4">
                    <a:lumMod val="75000"/>
                  </a:schemeClr>
                </a:solidFill>
              </a:rPr>
              <a:t>sagnorðið</a:t>
            </a:r>
            <a:r>
              <a:rPr lang="en-IS" sz="2000" dirty="0"/>
              <a:t> nr </a:t>
            </a:r>
            <a:r>
              <a:rPr lang="en-IS" sz="2000" b="1" dirty="0">
                <a:solidFill>
                  <a:schemeClr val="accent4">
                    <a:lumMod val="75000"/>
                  </a:schemeClr>
                </a:solidFill>
              </a:rPr>
              <a:t>2</a:t>
            </a:r>
            <a:endParaRPr lang="en-IS" sz="2000" b="1" dirty="0">
              <a:solidFill>
                <a:schemeClr val="accent1"/>
              </a:solidFill>
            </a:endParaRPr>
          </a:p>
          <a:p>
            <a:pPr indent="0">
              <a:buNone/>
            </a:pPr>
            <a:endParaRPr lang="en-US" sz="2000" dirty="0">
              <a:effectLst/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57200"/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Vilt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+ </a:t>
            </a:r>
            <a:r>
              <a:rPr lang="en-US" sz="20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þú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vil</a:t>
            </a:r>
            <a:r>
              <a:rPr lang="en-US" sz="20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tu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Vil</a:t>
            </a:r>
            <a:r>
              <a:rPr lang="en-US" sz="20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tu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kaffi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eða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te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?) </a:t>
            </a:r>
            <a:r>
              <a:rPr lang="en-US" sz="20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Já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takk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ég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vil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kaffi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endParaRPr lang="en-IS" sz="2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57200"/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Getur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+ </a:t>
            </a:r>
            <a:r>
              <a:rPr lang="en-US" sz="20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þú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getur</a:t>
            </a:r>
            <a:r>
              <a:rPr lang="en-US" sz="20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ðu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Getur</a:t>
            </a:r>
            <a:r>
              <a:rPr lang="en-US" sz="20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ðu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lánað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mér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pening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?) </a:t>
            </a:r>
            <a:r>
              <a:rPr lang="en-US" sz="20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Já</a:t>
            </a:r>
            <a:r>
              <a:rPr lang="en-U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7030A0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ég</a:t>
            </a:r>
            <a:r>
              <a:rPr lang="en-US" sz="2000" dirty="0">
                <a:solidFill>
                  <a:srgbClr val="7030A0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get</a:t>
            </a:r>
            <a:r>
              <a:rPr lang="en-U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lánað</a:t>
            </a:r>
            <a:r>
              <a:rPr lang="en-U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þér</a:t>
            </a:r>
            <a:r>
              <a:rPr lang="en-U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pening</a:t>
            </a:r>
            <a:r>
              <a:rPr lang="en-U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endParaRPr lang="en-IS" sz="2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57200"/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Varst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+ </a:t>
            </a:r>
            <a:r>
              <a:rPr lang="en-US" sz="20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þú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vars</a:t>
            </a:r>
            <a:r>
              <a:rPr lang="en-US" sz="20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tu</a:t>
            </a:r>
            <a:r>
              <a:rPr lang="en-US" sz="20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(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Vars</a:t>
            </a:r>
            <a:r>
              <a:rPr lang="en-US" sz="20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tu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veik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í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gær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?) </a:t>
            </a:r>
            <a:r>
              <a:rPr lang="en-US" sz="20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Já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ég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var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veik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í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gær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endParaRPr lang="en-IS" sz="2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57200"/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Ert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+ </a:t>
            </a:r>
            <a:r>
              <a:rPr lang="en-US" sz="20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þú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er</a:t>
            </a:r>
            <a:r>
              <a:rPr lang="en-US" sz="20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tu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Er</a:t>
            </a:r>
            <a:r>
              <a:rPr lang="en-US" sz="20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tu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að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læra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íslensku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?) </a:t>
            </a:r>
            <a:r>
              <a:rPr lang="en-US" sz="20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Nei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ég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er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ekki </a:t>
            </a:r>
            <a:r>
              <a:rPr lang="en-US" sz="20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að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læra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íslensku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ég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er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að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læra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ítölsku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endParaRPr lang="en-IS" sz="2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57200"/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Þarft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+ </a:t>
            </a:r>
            <a:r>
              <a:rPr lang="en-US" sz="20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þú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þarf</a:t>
            </a:r>
            <a:r>
              <a:rPr lang="en-US" sz="20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tu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Þarf</a:t>
            </a:r>
            <a:r>
              <a:rPr lang="en-US" sz="20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tu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að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mæta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í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skólann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á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morgun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?) </a:t>
            </a:r>
            <a:r>
              <a:rPr lang="en-US" sz="20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Nei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ég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þarf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ekki </a:t>
            </a:r>
            <a:r>
              <a:rPr lang="en-US" sz="20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að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mæta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í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sk</a:t>
            </a:r>
            <a:r>
              <a:rPr lang="en-US" sz="2000" dirty="0" err="1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ólann</a:t>
            </a:r>
            <a:r>
              <a:rPr lang="en-U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endParaRPr lang="en-IS" sz="2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57200"/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Mátt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+ </a:t>
            </a:r>
            <a:r>
              <a:rPr lang="en-US" sz="20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þú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mát</a:t>
            </a:r>
            <a:r>
              <a:rPr lang="en-US" sz="20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tu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Mát</a:t>
            </a:r>
            <a:r>
              <a:rPr lang="en-US" sz="200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tu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koma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of </a:t>
            </a:r>
            <a:r>
              <a:rPr lang="en-US" sz="20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seint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í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tímann</a:t>
            </a:r>
            <a:r>
              <a:rPr lang="en-US" sz="20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?) </a:t>
            </a:r>
            <a:r>
              <a:rPr lang="en-US" sz="20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Já</a:t>
            </a:r>
            <a:r>
              <a:rPr lang="en-U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7030A0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ég</a:t>
            </a:r>
            <a:r>
              <a:rPr lang="en-U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má</a:t>
            </a:r>
            <a:r>
              <a:rPr lang="en-U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koma</a:t>
            </a:r>
            <a:r>
              <a:rPr lang="en-U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of </a:t>
            </a:r>
            <a:r>
              <a:rPr lang="en-US" sz="2000" dirty="0" err="1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seint</a:t>
            </a:r>
            <a:r>
              <a:rPr lang="en-U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í</a:t>
            </a:r>
            <a:r>
              <a:rPr lang="en-U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tímann</a:t>
            </a:r>
            <a:r>
              <a:rPr lang="en-U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</a:p>
          <a:p>
            <a:pPr marL="457200"/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Átt</a:t>
            </a:r>
            <a:r>
              <a:rPr lang="en-U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+ </a:t>
            </a:r>
            <a:r>
              <a:rPr lang="en-US" sz="2000" dirty="0" err="1">
                <a:solidFill>
                  <a:srgbClr val="7030A0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þú</a:t>
            </a:r>
            <a:r>
              <a:rPr lang="en-U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=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át</a:t>
            </a:r>
            <a:r>
              <a:rPr lang="en-US" sz="2000" dirty="0" err="1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tu</a:t>
            </a:r>
            <a:r>
              <a:rPr lang="en-U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Át</a:t>
            </a:r>
            <a:r>
              <a:rPr lang="en-US" sz="2000" dirty="0" err="1">
                <a:solidFill>
                  <a:srgbClr val="7030A0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tu</a:t>
            </a:r>
            <a:r>
              <a:rPr lang="en-U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börn</a:t>
            </a:r>
            <a:r>
              <a:rPr lang="en-U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?) </a:t>
            </a:r>
            <a:r>
              <a:rPr lang="en-US" sz="2000" dirty="0" err="1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Nei</a:t>
            </a:r>
            <a:r>
              <a:rPr lang="en-U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7030A0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ég</a:t>
            </a:r>
            <a:r>
              <a:rPr lang="en-U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á</a:t>
            </a:r>
            <a:r>
              <a:rPr lang="en-U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ekki </a:t>
            </a:r>
            <a:r>
              <a:rPr lang="en-US" sz="2000" dirty="0" err="1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börn</a:t>
            </a:r>
            <a:r>
              <a:rPr lang="en-US" sz="2000" dirty="0"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endParaRPr lang="en-IS" sz="2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IS" sz="2000" dirty="0"/>
          </a:p>
        </p:txBody>
      </p:sp>
    </p:spTree>
    <p:extLst>
      <p:ext uri="{BB962C8B-B14F-4D97-AF65-F5344CB8AC3E}">
        <p14:creationId xmlns:p14="http://schemas.microsoft.com/office/powerpoint/2010/main" val="1962408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60055F-CF65-15D7-7F04-AC53B795C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ÞAÐ</a:t>
            </a:r>
            <a:b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B29FDC-3F8D-901A-5B64-4117FE64E1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81727" y="649480"/>
            <a:ext cx="3025303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000" b="1" dirty="0" err="1"/>
              <a:t>Dæmi</a:t>
            </a:r>
            <a:r>
              <a:rPr lang="en-US" sz="2000" b="1" dirty="0"/>
              <a:t> um ”</a:t>
            </a:r>
            <a:r>
              <a:rPr lang="en-US" sz="2000" b="1" dirty="0" err="1"/>
              <a:t>það</a:t>
            </a:r>
            <a:r>
              <a:rPr lang="en-US" sz="2000" b="1" dirty="0"/>
              <a:t>” </a:t>
            </a:r>
            <a:r>
              <a:rPr lang="en-US" sz="2000" b="1" dirty="0" err="1"/>
              <a:t>svör</a:t>
            </a:r>
            <a:endParaRPr lang="en-US" sz="2000" b="1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err="1"/>
              <a:t>Það</a:t>
            </a:r>
            <a:r>
              <a:rPr lang="en-US" sz="2000" dirty="0"/>
              <a:t> </a:t>
            </a:r>
            <a:r>
              <a:rPr lang="en-US" sz="2000" dirty="0" err="1"/>
              <a:t>veit</a:t>
            </a:r>
            <a:r>
              <a:rPr lang="en-US" sz="2000" dirty="0"/>
              <a:t> </a:t>
            </a:r>
            <a:r>
              <a:rPr lang="en-US" sz="2000" dirty="0" err="1"/>
              <a:t>ég</a:t>
            </a:r>
            <a:r>
              <a:rPr lang="en-US" sz="2000" dirty="0"/>
              <a:t> ekki</a:t>
            </a:r>
          </a:p>
          <a:p>
            <a:r>
              <a:rPr lang="en-US" sz="2000" dirty="0" err="1"/>
              <a:t>Ég</a:t>
            </a:r>
            <a:r>
              <a:rPr lang="en-US" sz="2000" dirty="0"/>
              <a:t> </a:t>
            </a:r>
            <a:r>
              <a:rPr lang="en-US" sz="2000" dirty="0" err="1"/>
              <a:t>veit</a:t>
            </a:r>
            <a:r>
              <a:rPr lang="en-US" sz="2000" dirty="0"/>
              <a:t> </a:t>
            </a:r>
            <a:r>
              <a:rPr lang="en-US" sz="2000" dirty="0" err="1"/>
              <a:t>það</a:t>
            </a:r>
            <a:r>
              <a:rPr lang="en-US" sz="2000" dirty="0"/>
              <a:t> ekki</a:t>
            </a:r>
          </a:p>
          <a:p>
            <a:r>
              <a:rPr lang="en-US" sz="2000" dirty="0" err="1"/>
              <a:t>Það</a:t>
            </a:r>
            <a:r>
              <a:rPr lang="en-US" sz="2000" dirty="0"/>
              <a:t> </a:t>
            </a:r>
            <a:r>
              <a:rPr lang="en-US" sz="2000" dirty="0" err="1"/>
              <a:t>gengur</a:t>
            </a:r>
            <a:r>
              <a:rPr lang="en-US" sz="2000" dirty="0"/>
              <a:t> bara vel</a:t>
            </a:r>
          </a:p>
          <a:p>
            <a:r>
              <a:rPr lang="en-US" sz="2000" dirty="0" err="1"/>
              <a:t>Það</a:t>
            </a:r>
            <a:r>
              <a:rPr lang="en-US" sz="2000" dirty="0"/>
              <a:t> er </a:t>
            </a:r>
            <a:r>
              <a:rPr lang="en-US" sz="2000" dirty="0" err="1"/>
              <a:t>af</a:t>
            </a:r>
            <a:r>
              <a:rPr lang="en-US" sz="2000" dirty="0"/>
              <a:t> </a:t>
            </a:r>
            <a:r>
              <a:rPr lang="en-US" sz="2000" dirty="0" err="1"/>
              <a:t>því</a:t>
            </a:r>
            <a:r>
              <a:rPr lang="en-US" sz="2000" dirty="0"/>
              <a:t> </a:t>
            </a:r>
            <a:r>
              <a:rPr lang="en-US" sz="2000" dirty="0" err="1"/>
              <a:t>að</a:t>
            </a:r>
            <a:r>
              <a:rPr lang="en-US" sz="2000" dirty="0"/>
              <a:t> …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7" name="Content Placeholder 6" descr="A picture containing table&#10;&#10;Description automatically generated">
            <a:extLst>
              <a:ext uri="{FF2B5EF4-FFF2-40B4-BE49-F238E27FC236}">
                <a16:creationId xmlns:a16="http://schemas.microsoft.com/office/drawing/2014/main" id="{B2BE55AF-E5ED-7CA2-DB44-663BC66035E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760043" y="160638"/>
            <a:ext cx="4428909" cy="6462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1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0EC0B-977F-53F5-E3D8-14A52D6DB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Talnalæsi</a:t>
            </a:r>
            <a:b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Tala - </a:t>
            </a:r>
            <a:r>
              <a:rPr lang="en-US" sz="3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tölur</a:t>
            </a:r>
            <a:b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000" dirty="0" err="1"/>
              <a:t>Spurningar</a:t>
            </a:r>
            <a:r>
              <a:rPr lang="en-US" sz="2000" dirty="0"/>
              <a:t> um </a:t>
            </a:r>
            <a:r>
              <a:rPr lang="en-US" sz="2000" dirty="0" err="1"/>
              <a:t>talnalæsi</a:t>
            </a:r>
            <a:endParaRPr lang="en-US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4B523-A735-0929-725E-72B1920881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0933" y="2531532"/>
            <a:ext cx="3883492" cy="3692287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en-US" sz="1700" dirty="0" err="1"/>
              <a:t>Hvað</a:t>
            </a:r>
            <a:r>
              <a:rPr lang="en-US" sz="1700" dirty="0"/>
              <a:t> er </a:t>
            </a:r>
            <a:r>
              <a:rPr lang="en-US" sz="1700" dirty="0" err="1"/>
              <a:t>talnalæsi</a:t>
            </a:r>
            <a:r>
              <a:rPr lang="en-US" sz="1700" dirty="0"/>
              <a:t>?</a:t>
            </a:r>
          </a:p>
          <a:p>
            <a:r>
              <a:rPr lang="en-US" sz="1700" dirty="0" err="1"/>
              <a:t>Hverjir</a:t>
            </a:r>
            <a:r>
              <a:rPr lang="en-US" sz="1700" dirty="0"/>
              <a:t> </a:t>
            </a:r>
            <a:r>
              <a:rPr lang="en-US" sz="1700" dirty="0" err="1"/>
              <a:t>vinna</a:t>
            </a:r>
            <a:r>
              <a:rPr lang="en-US" sz="1700" dirty="0"/>
              <a:t> </a:t>
            </a:r>
            <a:r>
              <a:rPr lang="en-US" sz="1700" dirty="0" err="1"/>
              <a:t>með</a:t>
            </a:r>
            <a:r>
              <a:rPr lang="en-US" sz="1700" dirty="0"/>
              <a:t> </a:t>
            </a:r>
            <a:r>
              <a:rPr lang="en-US" sz="1700" dirty="0" err="1"/>
              <a:t>talnalæsi</a:t>
            </a:r>
            <a:r>
              <a:rPr lang="en-US" sz="1700" dirty="0"/>
              <a:t> </a:t>
            </a:r>
            <a:r>
              <a:rPr lang="en-US" sz="1700" dirty="0" err="1"/>
              <a:t>í</a:t>
            </a:r>
            <a:r>
              <a:rPr lang="en-US" sz="1700" dirty="0"/>
              <a:t> </a:t>
            </a:r>
            <a:r>
              <a:rPr lang="en-US" sz="1700" dirty="0" err="1"/>
              <a:t>leikskólum</a:t>
            </a:r>
            <a:r>
              <a:rPr lang="en-US" sz="1700" dirty="0"/>
              <a:t>?</a:t>
            </a:r>
          </a:p>
          <a:p>
            <a:r>
              <a:rPr lang="en-US" sz="1700" dirty="0" err="1"/>
              <a:t>Hvenær</a:t>
            </a:r>
            <a:r>
              <a:rPr lang="en-US" sz="1700" dirty="0"/>
              <a:t> er best </a:t>
            </a:r>
            <a:r>
              <a:rPr lang="en-US" sz="1700" dirty="0" err="1"/>
              <a:t>að</a:t>
            </a:r>
            <a:r>
              <a:rPr lang="en-US" sz="1700" dirty="0"/>
              <a:t> </a:t>
            </a:r>
            <a:r>
              <a:rPr lang="en-US" sz="1700" dirty="0" err="1"/>
              <a:t>vinna</a:t>
            </a:r>
            <a:r>
              <a:rPr lang="en-US" sz="1700" dirty="0"/>
              <a:t> </a:t>
            </a:r>
            <a:r>
              <a:rPr lang="en-US" sz="1700" dirty="0" err="1"/>
              <a:t>með</a:t>
            </a:r>
            <a:r>
              <a:rPr lang="en-US" sz="1700" dirty="0"/>
              <a:t> </a:t>
            </a:r>
            <a:r>
              <a:rPr lang="en-US" sz="1700" dirty="0" err="1"/>
              <a:t>talnalæsi</a:t>
            </a:r>
            <a:r>
              <a:rPr lang="en-US" sz="1700" dirty="0"/>
              <a:t>?</a:t>
            </a:r>
          </a:p>
          <a:p>
            <a:r>
              <a:rPr lang="en-US" sz="1700" dirty="0" err="1"/>
              <a:t>Hvernig</a:t>
            </a:r>
            <a:r>
              <a:rPr lang="en-US" sz="1700" dirty="0"/>
              <a:t> </a:t>
            </a:r>
            <a:r>
              <a:rPr lang="en-US" sz="1700" dirty="0" err="1"/>
              <a:t>vinnum</a:t>
            </a:r>
            <a:r>
              <a:rPr lang="en-US" sz="1700" dirty="0"/>
              <a:t> </a:t>
            </a:r>
            <a:r>
              <a:rPr lang="en-US" sz="1700" dirty="0" err="1"/>
              <a:t>við</a:t>
            </a:r>
            <a:r>
              <a:rPr lang="en-US" sz="1700" dirty="0"/>
              <a:t> </a:t>
            </a:r>
            <a:r>
              <a:rPr lang="en-US" sz="1700" dirty="0" err="1"/>
              <a:t>með</a:t>
            </a:r>
            <a:r>
              <a:rPr lang="en-US" sz="1700" dirty="0"/>
              <a:t> </a:t>
            </a:r>
            <a:r>
              <a:rPr lang="en-US" sz="1700" dirty="0" err="1"/>
              <a:t>talnalæsi</a:t>
            </a:r>
            <a:r>
              <a:rPr lang="en-US" sz="1700" dirty="0"/>
              <a:t>?</a:t>
            </a:r>
          </a:p>
          <a:p>
            <a:r>
              <a:rPr lang="en-US" sz="1700" dirty="0" err="1"/>
              <a:t>Hvert</a:t>
            </a:r>
            <a:r>
              <a:rPr lang="en-US" sz="1700" dirty="0"/>
              <a:t> </a:t>
            </a:r>
            <a:r>
              <a:rPr lang="en-US" sz="1700" dirty="0" err="1"/>
              <a:t>getur</a:t>
            </a:r>
            <a:r>
              <a:rPr lang="en-US" sz="1700" dirty="0"/>
              <a:t> </a:t>
            </a:r>
            <a:r>
              <a:rPr lang="en-US" sz="1700" dirty="0" err="1"/>
              <a:t>verið</a:t>
            </a:r>
            <a:r>
              <a:rPr lang="en-US" sz="1700" dirty="0"/>
              <a:t> </a:t>
            </a:r>
            <a:r>
              <a:rPr lang="en-US" sz="1700" dirty="0" err="1"/>
              <a:t>gott</a:t>
            </a:r>
            <a:r>
              <a:rPr lang="en-US" sz="1700" dirty="0"/>
              <a:t> </a:t>
            </a:r>
            <a:r>
              <a:rPr lang="en-US" sz="1700" dirty="0" err="1"/>
              <a:t>að</a:t>
            </a:r>
            <a:r>
              <a:rPr lang="en-US" sz="1700" dirty="0"/>
              <a:t> </a:t>
            </a:r>
            <a:r>
              <a:rPr lang="en-US" sz="1700" dirty="0" err="1"/>
              <a:t>fara</a:t>
            </a:r>
            <a:r>
              <a:rPr lang="en-US" sz="1700" dirty="0"/>
              <a:t> </a:t>
            </a:r>
            <a:r>
              <a:rPr lang="en-US" sz="1700" dirty="0" err="1"/>
              <a:t>til</a:t>
            </a:r>
            <a:r>
              <a:rPr lang="en-US" sz="1700" dirty="0"/>
              <a:t> </a:t>
            </a:r>
            <a:r>
              <a:rPr lang="en-US" sz="1700" dirty="0" err="1"/>
              <a:t>að</a:t>
            </a:r>
            <a:r>
              <a:rPr lang="en-US" sz="1700" dirty="0"/>
              <a:t> </a:t>
            </a:r>
            <a:r>
              <a:rPr lang="en-US" sz="1700" dirty="0" err="1"/>
              <a:t>vinna</a:t>
            </a:r>
            <a:r>
              <a:rPr lang="en-US" sz="1700" dirty="0"/>
              <a:t> </a:t>
            </a:r>
            <a:r>
              <a:rPr lang="en-US" sz="1700" dirty="0" err="1"/>
              <a:t>með</a:t>
            </a:r>
            <a:r>
              <a:rPr lang="en-US" sz="1700" dirty="0"/>
              <a:t> </a:t>
            </a:r>
            <a:r>
              <a:rPr lang="en-US" sz="1700" dirty="0" err="1"/>
              <a:t>talnalæsi</a:t>
            </a:r>
            <a:r>
              <a:rPr lang="en-US" sz="1700" dirty="0"/>
              <a:t>?</a:t>
            </a:r>
          </a:p>
          <a:p>
            <a:r>
              <a:rPr lang="en-US" sz="1700" dirty="0" err="1"/>
              <a:t>Af</a:t>
            </a:r>
            <a:r>
              <a:rPr lang="en-US" sz="1700" dirty="0"/>
              <a:t> </a:t>
            </a:r>
            <a:r>
              <a:rPr lang="en-US" sz="1700" dirty="0" err="1"/>
              <a:t>hverju</a:t>
            </a:r>
            <a:r>
              <a:rPr lang="en-US" sz="1700" dirty="0"/>
              <a:t> er </a:t>
            </a:r>
            <a:r>
              <a:rPr lang="en-US" sz="1700" dirty="0" err="1"/>
              <a:t>unnið</a:t>
            </a:r>
            <a:r>
              <a:rPr lang="en-US" sz="1700" dirty="0"/>
              <a:t> </a:t>
            </a:r>
            <a:r>
              <a:rPr lang="en-US" sz="1700" dirty="0" err="1"/>
              <a:t>með</a:t>
            </a:r>
            <a:r>
              <a:rPr lang="en-US" sz="1700" dirty="0"/>
              <a:t> </a:t>
            </a:r>
            <a:r>
              <a:rPr lang="en-US" sz="1700" dirty="0" err="1"/>
              <a:t>talnalæsi</a:t>
            </a:r>
            <a:r>
              <a:rPr lang="en-US" sz="1700" dirty="0"/>
              <a:t>?</a:t>
            </a:r>
          </a:p>
          <a:p>
            <a:r>
              <a:rPr lang="en-US" sz="1700" dirty="0" err="1"/>
              <a:t>Hvaða</a:t>
            </a:r>
            <a:r>
              <a:rPr lang="en-US" sz="1700" dirty="0"/>
              <a:t> </a:t>
            </a:r>
            <a:r>
              <a:rPr lang="en-US" sz="1700" dirty="0" err="1"/>
              <a:t>efnivið</a:t>
            </a:r>
            <a:r>
              <a:rPr lang="en-US" sz="1700" dirty="0"/>
              <a:t> er </a:t>
            </a:r>
            <a:r>
              <a:rPr lang="en-US" sz="1700" dirty="0" err="1"/>
              <a:t>gott</a:t>
            </a:r>
            <a:r>
              <a:rPr lang="en-US" sz="1700" dirty="0"/>
              <a:t> </a:t>
            </a:r>
            <a:r>
              <a:rPr lang="en-US" sz="1700" dirty="0" err="1"/>
              <a:t>að</a:t>
            </a:r>
            <a:r>
              <a:rPr lang="en-US" sz="1700" dirty="0"/>
              <a:t> nota </a:t>
            </a:r>
            <a:r>
              <a:rPr lang="en-US" sz="1700" dirty="0" err="1"/>
              <a:t>þegar</a:t>
            </a:r>
            <a:r>
              <a:rPr lang="en-US" sz="1700" dirty="0"/>
              <a:t> </a:t>
            </a:r>
            <a:r>
              <a:rPr lang="en-US" sz="1700" dirty="0" err="1"/>
              <a:t>við</a:t>
            </a:r>
            <a:r>
              <a:rPr lang="en-US" sz="1700" dirty="0"/>
              <a:t> </a:t>
            </a:r>
            <a:r>
              <a:rPr lang="en-US" sz="1700" dirty="0" err="1"/>
              <a:t>vinnum</a:t>
            </a:r>
            <a:r>
              <a:rPr lang="en-US" sz="1700" dirty="0"/>
              <a:t> </a:t>
            </a:r>
            <a:r>
              <a:rPr lang="en-US" sz="1700" dirty="0" err="1"/>
              <a:t>með</a:t>
            </a:r>
            <a:r>
              <a:rPr lang="en-US" sz="1700" dirty="0"/>
              <a:t> </a:t>
            </a:r>
            <a:r>
              <a:rPr lang="en-US" sz="1700" dirty="0" err="1"/>
              <a:t>talnalæsi</a:t>
            </a:r>
            <a:r>
              <a:rPr lang="en-US" sz="1700" dirty="0"/>
              <a:t>?</a:t>
            </a:r>
          </a:p>
          <a:p>
            <a:r>
              <a:rPr lang="en-US" sz="1700" dirty="0"/>
              <a:t>Hvar </a:t>
            </a:r>
            <a:r>
              <a:rPr lang="en-US" sz="1700" dirty="0" err="1"/>
              <a:t>vinna</a:t>
            </a:r>
            <a:r>
              <a:rPr lang="en-US" sz="1700" dirty="0"/>
              <a:t> </a:t>
            </a:r>
            <a:r>
              <a:rPr lang="en-US" sz="1700" dirty="0" err="1"/>
              <a:t>börnin</a:t>
            </a:r>
            <a:r>
              <a:rPr lang="en-US" sz="1700" dirty="0"/>
              <a:t> </a:t>
            </a:r>
            <a:r>
              <a:rPr lang="en-US" sz="1700" dirty="0" err="1"/>
              <a:t>með</a:t>
            </a:r>
            <a:r>
              <a:rPr lang="en-US" sz="1700" dirty="0"/>
              <a:t> </a:t>
            </a:r>
            <a:r>
              <a:rPr lang="en-US" sz="1700" dirty="0" err="1"/>
              <a:t>talnalæsi</a:t>
            </a:r>
            <a:r>
              <a:rPr lang="en-US" sz="1700" dirty="0"/>
              <a:t>?</a:t>
            </a:r>
          </a:p>
          <a:p>
            <a:endParaRPr lang="en-US" sz="1700" dirty="0"/>
          </a:p>
          <a:p>
            <a:endParaRPr lang="en-US" sz="1700" dirty="0"/>
          </a:p>
          <a:p>
            <a:endParaRPr lang="en-US" sz="1700" dirty="0"/>
          </a:p>
          <a:p>
            <a:endParaRPr lang="en-US" sz="1700" dirty="0"/>
          </a:p>
          <a:p>
            <a:endParaRPr lang="en-US" sz="17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picture containing table&#10;&#10;Description automatically generated">
            <a:extLst>
              <a:ext uri="{FF2B5EF4-FFF2-40B4-BE49-F238E27FC236}">
                <a16:creationId xmlns:a16="http://schemas.microsoft.com/office/drawing/2014/main" id="{E85F149E-AD6E-3A1D-7E32-6C1A8DB96DB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83437" y="807593"/>
            <a:ext cx="3864180" cy="5239568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5524403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9B8F7-ED30-CE85-D49D-591756960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214" y="344210"/>
            <a:ext cx="4251175" cy="128138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b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7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Umhverfislæsi</a:t>
            </a:r>
            <a:br>
              <a:rPr lang="en-US" sz="27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Búðu</a:t>
            </a:r>
            <a:r>
              <a:rPr lang="en-US" sz="2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til</a:t>
            </a:r>
            <a:r>
              <a:rPr lang="en-US" sz="2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spurningar</a:t>
            </a:r>
            <a:r>
              <a:rPr lang="en-US" sz="2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um </a:t>
            </a:r>
            <a:r>
              <a:rPr lang="en-US" sz="2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umhverfislæsi</a:t>
            </a:r>
            <a:endParaRPr lang="en-US" sz="22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FEA99-B271-ECD0-F37B-D2EA617F49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8931" y="2225964"/>
            <a:ext cx="3505494" cy="3997855"/>
          </a:xfrm>
        </p:spPr>
        <p:txBody>
          <a:bodyPr vert="horz" lIns="91440" tIns="45720" rIns="91440" bIns="45720" rtlCol="0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noProof="1"/>
              <a:t>Hvað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noProof="1"/>
              <a:t>Hverjir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noProof="1"/>
              <a:t>Hvenær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noProof="1"/>
              <a:t>Hvernig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noProof="1"/>
              <a:t>Hvert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noProof="1"/>
              <a:t>Af hverju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noProof="1"/>
              <a:t>Hvaða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noProof="1"/>
              <a:t>Hvar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picture containing table&#10;&#10;Description automatically generated">
            <a:extLst>
              <a:ext uri="{FF2B5EF4-FFF2-40B4-BE49-F238E27FC236}">
                <a16:creationId xmlns:a16="http://schemas.microsoft.com/office/drawing/2014/main" id="{6BF5D917-7782-10BA-4700-A02AD2F0EE6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83437" y="807593"/>
            <a:ext cx="3864180" cy="5239568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9606922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4B68B-F8F1-BC18-EAE0-FA0BAA807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Vettvangsferð </a:t>
            </a:r>
            <a:br>
              <a:rPr lang="en-US" sz="5400"/>
            </a:br>
            <a:r>
              <a:rPr lang="en-US" sz="5400"/>
              <a:t>í snjó og frosti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37B8C8-0811-4533-ABDB-19189987D1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872899"/>
            <a:ext cx="4243589" cy="3320668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 fontAlgn="base">
              <a:buFont typeface="Arial" panose="020B0604020202020204" pitchFamily="34" charset="0"/>
              <a:buChar char="•"/>
            </a:pPr>
            <a:r>
              <a:rPr lang="en-US" sz="1700" b="0" i="0">
                <a:effectLst/>
              </a:rPr>
              <a:t>Hvað sérð þú hér?   Hvað sjáum við hér?</a:t>
            </a:r>
          </a:p>
          <a:p>
            <a:pPr indent="-228600" fontAlgn="base">
              <a:buFont typeface="Arial" panose="020B0604020202020204" pitchFamily="34" charset="0"/>
              <a:buChar char="•"/>
            </a:pPr>
            <a:r>
              <a:rPr lang="en-US" sz="1700" b="0" i="0">
                <a:effectLst/>
              </a:rPr>
              <a:t>Hvað heyrir þú? Hvað heyrum við?</a:t>
            </a:r>
          </a:p>
          <a:p>
            <a:pPr indent="-228600" fontAlgn="base">
              <a:buFont typeface="Arial" panose="020B0604020202020204" pitchFamily="34" charset="0"/>
              <a:buChar char="•"/>
            </a:pPr>
            <a:r>
              <a:rPr lang="en-US" sz="1700" b="0" i="0">
                <a:effectLst/>
              </a:rPr>
              <a:t>Hvað finnur þú hér?Hvað finnum við hér?</a:t>
            </a:r>
          </a:p>
          <a:p>
            <a:pPr indent="-228600" fontAlgn="base">
              <a:buFont typeface="Arial" panose="020B0604020202020204" pitchFamily="34" charset="0"/>
              <a:buChar char="•"/>
            </a:pPr>
            <a:r>
              <a:rPr lang="en-US" sz="1700" b="0" i="0">
                <a:effectLst/>
              </a:rPr>
              <a:t>Hvað eigum við að gera hér?</a:t>
            </a:r>
          </a:p>
          <a:p>
            <a:pPr indent="-228600" fontAlgn="base">
              <a:buFont typeface="Arial" panose="020B0604020202020204" pitchFamily="34" charset="0"/>
              <a:buChar char="•"/>
            </a:pPr>
            <a:r>
              <a:rPr lang="en-US" sz="1700" b="0" i="0">
                <a:effectLst/>
              </a:rPr>
              <a:t>Hvað er hægt að gera við þetta?</a:t>
            </a:r>
          </a:p>
          <a:p>
            <a:pPr indent="-228600" fontAlgn="base">
              <a:buFont typeface="Arial" panose="020B0604020202020204" pitchFamily="34" charset="0"/>
              <a:buChar char="•"/>
            </a:pPr>
            <a:r>
              <a:rPr lang="en-US" sz="1700" b="0" i="0">
                <a:effectLst/>
              </a:rPr>
              <a:t>Hvað er þetta?</a:t>
            </a:r>
          </a:p>
          <a:p>
            <a:pPr indent="-228600" fontAlgn="base">
              <a:buFont typeface="Arial" panose="020B0604020202020204" pitchFamily="34" charset="0"/>
              <a:buChar char="•"/>
            </a:pPr>
            <a:r>
              <a:rPr lang="en-US" sz="1700" b="0" i="0">
                <a:effectLst/>
              </a:rPr>
              <a:t>Til hvers er þetta?</a:t>
            </a:r>
          </a:p>
          <a:p>
            <a:pPr indent="-228600" fontAlgn="base">
              <a:buFont typeface="Arial" panose="020B0604020202020204" pitchFamily="34" charset="0"/>
              <a:buChar char="•"/>
            </a:pPr>
            <a:r>
              <a:rPr lang="en-US" sz="1700" b="0" i="0">
                <a:effectLst/>
              </a:rPr>
              <a:t>Af hverju er þetta hér?</a:t>
            </a:r>
          </a:p>
          <a:p>
            <a:pPr indent="-228600" fontAlgn="base">
              <a:buFont typeface="Arial" panose="020B0604020202020204" pitchFamily="34" charset="0"/>
              <a:buChar char="•"/>
            </a:pPr>
            <a:r>
              <a:rPr lang="en-US" sz="1700" b="0" i="0">
                <a:effectLst/>
              </a:rPr>
              <a:t>Hvaðan kemur þetta?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1700"/>
          </a:p>
        </p:txBody>
      </p:sp>
      <p:pic>
        <p:nvPicPr>
          <p:cNvPr id="6" name="Picture Placeholder 5" descr="Two children playing in the snow&#10;&#10;Description automatically generated">
            <a:extLst>
              <a:ext uri="{FF2B5EF4-FFF2-40B4-BE49-F238E27FC236}">
                <a16:creationId xmlns:a16="http://schemas.microsoft.com/office/drawing/2014/main" id="{68ABC789-9BFC-A335-8E68-D04EC330BAC0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b="303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9280073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16053D8-BD43-A898-D5C3-18B64FD54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en-IS" sz="4600" dirty="0"/>
              <a:t>Vettvangsferð með börnunum</a:t>
            </a:r>
            <a:br>
              <a:rPr lang="en-IS" sz="4600" dirty="0"/>
            </a:br>
            <a:br>
              <a:rPr lang="en-IS" sz="4600" dirty="0"/>
            </a:br>
            <a:r>
              <a:rPr lang="en-IS" sz="3600" dirty="0"/>
              <a:t>Hópar 1, 2, 3 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3F5799-28DC-FAD6-0A44-2DB42C4A2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is-IS" sz="2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Segðu frá:</a:t>
            </a:r>
            <a:endParaRPr lang="en-IS" sz="2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is-IS" sz="2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Hvert fórst þú í vettvangsferð með börnin? Og hvernig gekk?</a:t>
            </a:r>
            <a:endParaRPr lang="en-IS" sz="2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is-IS" sz="2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Hvað eru börnin gömul og hvað voru þau mörg?</a:t>
            </a:r>
            <a:endParaRPr lang="en-IS" sz="2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is-IS" sz="2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 hverju valdir þú þessa vettvangsferð?</a:t>
            </a:r>
            <a:endParaRPr lang="en-IS" sz="2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is-IS" sz="2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Hvaða læsi varst þú að vinna með í vettvangsferðinni?</a:t>
            </a:r>
            <a:endParaRPr lang="en-IS" sz="2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S" sz="2200"/>
          </a:p>
        </p:txBody>
      </p:sp>
    </p:spTree>
    <p:extLst>
      <p:ext uri="{BB962C8B-B14F-4D97-AF65-F5344CB8AC3E}">
        <p14:creationId xmlns:p14="http://schemas.microsoft.com/office/powerpoint/2010/main" val="22001910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3CA68-EBD5-75F3-80FD-A4998CE62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S" dirty="0"/>
              <a:t>Ef tími umræður um læsistegundir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AB26A-25B6-9B23-F543-83C6D6D30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</a:t>
            </a:r>
            <a:r>
              <a:rPr lang="en-IS" dirty="0"/>
              <a:t>mhverfislæsi</a:t>
            </a:r>
          </a:p>
          <a:p>
            <a:endParaRPr lang="en-IS" dirty="0"/>
          </a:p>
        </p:txBody>
      </p:sp>
    </p:spTree>
    <p:extLst>
      <p:ext uri="{BB962C8B-B14F-4D97-AF65-F5344CB8AC3E}">
        <p14:creationId xmlns:p14="http://schemas.microsoft.com/office/powerpoint/2010/main" val="2911563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41217-6410-9B31-A958-3BF156EDC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S" b="1" dirty="0"/>
              <a:t>MERKJA VIÐ SEM LOKIÐ</a:t>
            </a:r>
          </a:p>
        </p:txBody>
      </p:sp>
      <p:pic>
        <p:nvPicPr>
          <p:cNvPr id="5" name="Content Placeholder 4" descr="A screenshot of a chat&#10;&#10;Description automatically generated">
            <a:extLst>
              <a:ext uri="{FF2B5EF4-FFF2-40B4-BE49-F238E27FC236}">
                <a16:creationId xmlns:a16="http://schemas.microsoft.com/office/drawing/2014/main" id="{DFB3020A-5449-1676-791F-4B0547559A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572328"/>
            <a:ext cx="10515600" cy="2857932"/>
          </a:xfrm>
        </p:spPr>
      </p:pic>
    </p:spTree>
    <p:extLst>
      <p:ext uri="{BB962C8B-B14F-4D97-AF65-F5344CB8AC3E}">
        <p14:creationId xmlns:p14="http://schemas.microsoft.com/office/powerpoint/2010/main" val="28142608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BAA5CB3-DD96-408C-A8DF-F03B7F0E23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178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EC50F8-3CF8-B992-4654-AE2F1F2C1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826251"/>
            <a:ext cx="10512552" cy="2387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7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Æfingin</a:t>
            </a:r>
            <a:r>
              <a:rPr lang="en-US" sz="7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7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skapar</a:t>
            </a:r>
            <a:r>
              <a:rPr lang="en-US" sz="7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7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meistarann</a:t>
            </a:r>
            <a:r>
              <a:rPr lang="en-US" sz="7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F226B-165D-CCE5-B938-AA57D6BC4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536" y="1018235"/>
            <a:ext cx="10512552" cy="1655762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0" indent="0">
              <a:buNone/>
            </a:pPr>
            <a:r>
              <a:rPr lang="en-US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Sammála</a:t>
            </a:r>
            <a:r>
              <a:rPr lang="en-US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eða</a:t>
            </a:r>
            <a:r>
              <a:rPr lang="en-US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ósammála</a:t>
            </a:r>
            <a:endParaRPr lang="en-US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57622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D3B03-B1EA-9CDA-0F9D-2653BF700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6691"/>
            <a:ext cx="10515600" cy="803997"/>
          </a:xfrm>
        </p:spPr>
        <p:txBody>
          <a:bodyPr>
            <a:normAutofit fontScale="90000"/>
          </a:bodyPr>
          <a:lstStyle/>
          <a:p>
            <a:r>
              <a:rPr lang="en-GB" dirty="0" err="1">
                <a:solidFill>
                  <a:srgbClr val="1B1B1B"/>
                </a:solidFill>
                <a:latin typeface="Nacell"/>
              </a:rPr>
              <a:t>Jákvæð</a:t>
            </a:r>
            <a:r>
              <a:rPr lang="en-GB" dirty="0">
                <a:solidFill>
                  <a:srgbClr val="1B1B1B"/>
                </a:solidFill>
                <a:latin typeface="Nacell"/>
              </a:rPr>
              <a:t> </a:t>
            </a:r>
            <a:r>
              <a:rPr lang="en-GB" dirty="0" err="1">
                <a:solidFill>
                  <a:srgbClr val="1B1B1B"/>
                </a:solidFill>
                <a:latin typeface="Nacell"/>
              </a:rPr>
              <a:t>athygli</a:t>
            </a:r>
            <a:r>
              <a:rPr lang="en-GB" dirty="0">
                <a:solidFill>
                  <a:srgbClr val="1B1B1B"/>
                </a:solidFill>
                <a:latin typeface="Nacell"/>
              </a:rPr>
              <a:t>: </a:t>
            </a:r>
            <a:r>
              <a:rPr lang="en-GB" sz="3600" dirty="0">
                <a:solidFill>
                  <a:srgbClr val="1B1B1B"/>
                </a:solidFill>
                <a:latin typeface="Nacell"/>
              </a:rPr>
              <a:t>“</a:t>
            </a:r>
            <a:r>
              <a:rPr lang="en-GB" sz="3600" i="1" dirty="0" err="1">
                <a:solidFill>
                  <a:srgbClr val="1B1B1B"/>
                </a:solidFill>
                <a:latin typeface="Nacell"/>
              </a:rPr>
              <a:t>Mikið</a:t>
            </a:r>
            <a:r>
              <a:rPr lang="en-GB" sz="3600" i="1" dirty="0">
                <a:solidFill>
                  <a:srgbClr val="1B1B1B"/>
                </a:solidFill>
                <a:latin typeface="Nacell"/>
              </a:rPr>
              <a:t> er </a:t>
            </a:r>
            <a:r>
              <a:rPr lang="en-GB" sz="3600" i="1" dirty="0" err="1">
                <a:solidFill>
                  <a:srgbClr val="1B1B1B"/>
                </a:solidFill>
                <a:latin typeface="Nacell"/>
              </a:rPr>
              <a:t>þetta</a:t>
            </a:r>
            <a:r>
              <a:rPr lang="en-GB" sz="3600" i="1" dirty="0">
                <a:solidFill>
                  <a:srgbClr val="1B1B1B"/>
                </a:solidFill>
                <a:latin typeface="Nacell"/>
              </a:rPr>
              <a:t> </a:t>
            </a:r>
            <a:r>
              <a:rPr lang="en-GB" sz="3600" i="1" dirty="0" err="1">
                <a:solidFill>
                  <a:srgbClr val="1B1B1B"/>
                </a:solidFill>
                <a:latin typeface="Nacell"/>
              </a:rPr>
              <a:t>góð</a:t>
            </a:r>
            <a:r>
              <a:rPr lang="en-GB" sz="3600" i="1" dirty="0">
                <a:solidFill>
                  <a:srgbClr val="1B1B1B"/>
                </a:solidFill>
                <a:latin typeface="Nacell"/>
              </a:rPr>
              <a:t> </a:t>
            </a:r>
            <a:r>
              <a:rPr lang="en-GB" sz="3600" i="1" dirty="0" err="1">
                <a:solidFill>
                  <a:srgbClr val="1B1B1B"/>
                </a:solidFill>
                <a:latin typeface="Nacell"/>
              </a:rPr>
              <a:t>hugmynd</a:t>
            </a:r>
            <a:r>
              <a:rPr lang="en-GB" sz="3600" i="1" dirty="0">
                <a:solidFill>
                  <a:srgbClr val="1B1B1B"/>
                </a:solidFill>
                <a:latin typeface="Nacell"/>
              </a:rPr>
              <a:t> </a:t>
            </a:r>
            <a:r>
              <a:rPr lang="en-GB" sz="3600" i="1" dirty="0" err="1">
                <a:solidFill>
                  <a:srgbClr val="1B1B1B"/>
                </a:solidFill>
                <a:latin typeface="Nacell"/>
              </a:rPr>
              <a:t>hjá</a:t>
            </a:r>
            <a:r>
              <a:rPr lang="en-GB" sz="3600" i="1" dirty="0">
                <a:solidFill>
                  <a:srgbClr val="1B1B1B"/>
                </a:solidFill>
                <a:latin typeface="Nacell"/>
              </a:rPr>
              <a:t> </a:t>
            </a:r>
            <a:r>
              <a:rPr lang="en-GB" sz="3600" i="1" dirty="0" err="1">
                <a:solidFill>
                  <a:srgbClr val="1B1B1B"/>
                </a:solidFill>
                <a:latin typeface="Nacell"/>
              </a:rPr>
              <a:t>þér</a:t>
            </a:r>
            <a:r>
              <a:rPr lang="en-GB" sz="3600" dirty="0">
                <a:solidFill>
                  <a:srgbClr val="1B1B1B"/>
                </a:solidFill>
                <a:latin typeface="Nacell"/>
              </a:rPr>
              <a:t>”.</a:t>
            </a:r>
            <a:br>
              <a:rPr lang="en-GB" sz="3600" dirty="0">
                <a:solidFill>
                  <a:srgbClr val="1B1B1B"/>
                </a:solidFill>
                <a:latin typeface="Nacell"/>
              </a:rPr>
            </a:br>
            <a:endParaRPr lang="en-I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1BFB35-F1BD-41A2-C61D-6840A74B6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2763"/>
            <a:ext cx="10515600" cy="4154199"/>
          </a:xfrm>
        </p:spPr>
        <p:txBody>
          <a:bodyPr/>
          <a:lstStyle/>
          <a:p>
            <a:pPr marL="0" indent="0">
              <a:buNone/>
            </a:pPr>
            <a:r>
              <a:rPr lang="en-IS" dirty="0"/>
              <a:t>Fleiri dæmi: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EDFC12-A160-C492-7AC0-019BD35CA1A3}"/>
              </a:ext>
            </a:extLst>
          </p:cNvPr>
          <p:cNvSpPr txBox="1"/>
          <p:nvPr/>
        </p:nvSpPr>
        <p:spPr>
          <a:xfrm>
            <a:off x="3048000" y="2969644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en-GB" dirty="0"/>
            </a:br>
            <a:endParaRPr lang="en-IS" dirty="0"/>
          </a:p>
        </p:txBody>
      </p:sp>
    </p:spTree>
    <p:extLst>
      <p:ext uri="{BB962C8B-B14F-4D97-AF65-F5344CB8AC3E}">
        <p14:creationId xmlns:p14="http://schemas.microsoft.com/office/powerpoint/2010/main" val="2171813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B4D70-0E26-BA49-A7B9-E8261EF1C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848" y="952523"/>
            <a:ext cx="10972354" cy="1397015"/>
          </a:xfrm>
        </p:spPr>
        <p:txBody>
          <a:bodyPr wrap="square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IS" sz="3467" dirty="0"/>
              <a:t>                           </a:t>
            </a:r>
            <a:br>
              <a:rPr lang="en-IS" sz="3467" dirty="0"/>
            </a:br>
            <a:r>
              <a:rPr lang="en-IS" sz="3467" dirty="0"/>
              <a:t>                                 </a:t>
            </a:r>
            <a:r>
              <a:rPr lang="en-IS" sz="2623" dirty="0"/>
              <a:t>(Veljið punktana þrjá)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2462B2-A787-584D-896E-3B9529204D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70137" y="3024202"/>
            <a:ext cx="3253601" cy="3100316"/>
          </a:xfrm>
        </p:spPr>
        <p:txBody>
          <a:bodyPr wrap="square" anchor="t">
            <a:normAutofit/>
          </a:bodyPr>
          <a:lstStyle/>
          <a:p>
            <a:pPr marL="0" indent="0">
              <a:buNone/>
            </a:pPr>
            <a:r>
              <a:rPr lang="en-IS" sz="2249" b="1" dirty="0"/>
              <a:t>Vinsamlega skrifið; </a:t>
            </a:r>
          </a:p>
          <a:p>
            <a:pPr marL="0" indent="0">
              <a:buNone/>
            </a:pPr>
            <a:r>
              <a:rPr lang="en-IS" sz="2249" b="1" u="sng" dirty="0"/>
              <a:t>nafn leikskólans og nöfnin ykkar</a:t>
            </a:r>
            <a:r>
              <a:rPr lang="en-IS" sz="2249" b="1" dirty="0"/>
              <a:t>.</a:t>
            </a:r>
          </a:p>
          <a:p>
            <a:pPr marL="0" indent="0">
              <a:buNone/>
            </a:pPr>
            <a:r>
              <a:rPr lang="en-IS" b="1" dirty="0"/>
              <a:t>	</a:t>
            </a:r>
          </a:p>
          <a:p>
            <a:pPr marL="0" indent="0">
              <a:buNone/>
            </a:pPr>
            <a:r>
              <a:rPr lang="en-IS" sz="2623" b="1" dirty="0"/>
              <a:t>(Rename)</a:t>
            </a:r>
          </a:p>
          <a:p>
            <a:endParaRPr lang="en-IS" b="1" dirty="0"/>
          </a:p>
        </p:txBody>
      </p:sp>
      <p:pic>
        <p:nvPicPr>
          <p:cNvPr id="5" name="Picture 4" descr="Graphical user interface, application, Teams&#10;&#10;Description automatically generated">
            <a:extLst>
              <a:ext uri="{FF2B5EF4-FFF2-40B4-BE49-F238E27FC236}">
                <a16:creationId xmlns:a16="http://schemas.microsoft.com/office/drawing/2014/main" id="{01EF983A-BCA7-1997-7C60-88890FB913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1169" y="2889270"/>
            <a:ext cx="3440782" cy="3640046"/>
          </a:xfrm>
          <a:prstGeom prst="rect">
            <a:avLst/>
          </a:prstGeom>
          <a:noFill/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232028A3-B7B7-226A-D4E0-94DB2A49666C}"/>
                  </a:ext>
                </a:extLst>
              </p14:cNvPr>
              <p14:cNvContentPartPr/>
              <p14:nvPr/>
            </p14:nvContentPartPr>
            <p14:xfrm>
              <a:off x="2317886" y="2177210"/>
              <a:ext cx="6144150" cy="4352106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232028A3-B7B7-226A-D4E0-94DB2A49666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08526" y="2167850"/>
                <a:ext cx="6162870" cy="4370826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568357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30A2A-9618-CABB-2D49-E599EE18B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200" b="1" dirty="0" err="1"/>
              <a:t>Lítið</a:t>
            </a:r>
            <a:r>
              <a:rPr lang="en-US" sz="4200" b="1" dirty="0"/>
              <a:t> </a:t>
            </a:r>
            <a:r>
              <a:rPr lang="en-US" sz="4200" b="1" dirty="0" err="1"/>
              <a:t>lasið</a:t>
            </a:r>
            <a:r>
              <a:rPr lang="en-US" sz="4200" b="1" dirty="0"/>
              <a:t> </a:t>
            </a:r>
            <a:r>
              <a:rPr lang="en-US" sz="4200" b="1" dirty="0" err="1"/>
              <a:t>skrímsli</a:t>
            </a:r>
            <a:r>
              <a:rPr lang="en-US" sz="4200" b="1" dirty="0"/>
              <a:t> </a:t>
            </a:r>
            <a:br>
              <a:rPr lang="en-US" sz="4200" dirty="0"/>
            </a:br>
            <a:r>
              <a:rPr lang="en-US" sz="2000" dirty="0"/>
              <a:t>lag </a:t>
            </a:r>
            <a:r>
              <a:rPr lang="en-US" sz="2000" dirty="0" err="1"/>
              <a:t>og</a:t>
            </a:r>
            <a:r>
              <a:rPr lang="en-US" sz="2000" dirty="0"/>
              <a:t> </a:t>
            </a:r>
            <a:r>
              <a:rPr lang="en-US" sz="2000" dirty="0" err="1"/>
              <a:t>texti</a:t>
            </a:r>
            <a:r>
              <a:rPr lang="en-US" sz="2000" dirty="0"/>
              <a:t>: Olga </a:t>
            </a:r>
            <a:r>
              <a:rPr lang="en-US" sz="2000" dirty="0" err="1"/>
              <a:t>Guðrún</a:t>
            </a:r>
            <a:r>
              <a:rPr lang="en-US" sz="2000" dirty="0"/>
              <a:t> </a:t>
            </a:r>
            <a:r>
              <a:rPr lang="en-US" sz="2000" dirty="0" err="1"/>
              <a:t>Árnadóttir</a:t>
            </a:r>
            <a:br>
              <a:rPr lang="en-US" sz="2000" dirty="0"/>
            </a:br>
            <a:br>
              <a:rPr lang="en-US" sz="2000" dirty="0"/>
            </a:br>
            <a:endParaRPr lang="en-US" sz="2000" dirty="0"/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BD3DB5-86DA-0419-68CE-E29CF1514E28}"/>
              </a:ext>
            </a:extLst>
          </p:cNvPr>
          <p:cNvSpPr txBox="1"/>
          <p:nvPr/>
        </p:nvSpPr>
        <p:spPr>
          <a:xfrm>
            <a:off x="640080" y="2872899"/>
            <a:ext cx="4243589" cy="33206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3200" b="1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3200" b="1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200" b="1" dirty="0"/>
              <a:t>	</a:t>
            </a:r>
            <a:r>
              <a:rPr lang="en-US" sz="3200" b="1" dirty="0" err="1"/>
              <a:t>Hvað</a:t>
            </a:r>
            <a:r>
              <a:rPr lang="en-US" sz="3200" b="1" dirty="0"/>
              <a:t> er </a:t>
            </a:r>
            <a:r>
              <a:rPr lang="en-US" sz="3200" b="1" dirty="0" err="1"/>
              <a:t>að</a:t>
            </a:r>
            <a:r>
              <a:rPr lang="en-US" sz="3200" b="1" dirty="0"/>
              <a:t>?</a:t>
            </a:r>
            <a:br>
              <a:rPr lang="en-US" sz="1800" dirty="0"/>
            </a:br>
            <a:endParaRPr lang="en-US" dirty="0">
              <a:solidFill>
                <a:srgbClr val="0563C1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dirty="0">
              <a:solidFill>
                <a:srgbClr val="0563C1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dirty="0">
              <a:solidFill>
                <a:srgbClr val="0563C1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dirty="0">
              <a:solidFill>
                <a:srgbClr val="0563C1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dirty="0">
              <a:solidFill>
                <a:srgbClr val="0563C1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dirty="0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https://www.bornogtonlist.net/litid-lasid-skrimsli/</a:t>
            </a:r>
            <a:endParaRPr lang="en-US" sz="160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dirty="0">
                <a:hlinkClick r:id="rId3"/>
              </a:rPr>
              <a:t>https://www.youtube.com/watch?v=UONOfU07b2Y</a:t>
            </a:r>
            <a:endParaRPr lang="en-US" sz="1600" dirty="0"/>
          </a:p>
        </p:txBody>
      </p:sp>
      <p:pic>
        <p:nvPicPr>
          <p:cNvPr id="5" name="Content Placeholder 4" descr="A stuffed toy with a napkin&#10;&#10;Description automatically generated">
            <a:extLst>
              <a:ext uri="{FF2B5EF4-FFF2-40B4-BE49-F238E27FC236}">
                <a16:creationId xmlns:a16="http://schemas.microsoft.com/office/drawing/2014/main" id="{035905E2-C263-4431-500B-2BC2231A9A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3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8003962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D3631-F6F4-3146-6F60-02DFBF267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is-IS" dirty="0"/>
              <a:t>Lítið lasið skrímsli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0307E-6F0E-7556-FBD2-5CAF222C19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s-IS" sz="2400" dirty="0">
                <a:latin typeface="Abadi" panose="020F0502020204030204" pitchFamily="34" charset="0"/>
              </a:rPr>
              <a:t>Ég er lítið lasið skrímsli og mig langar ekkert út.</a:t>
            </a:r>
          </a:p>
          <a:p>
            <a:pPr marL="0" indent="0">
              <a:buNone/>
            </a:pPr>
            <a:r>
              <a:rPr lang="is-IS" sz="2400" dirty="0">
                <a:latin typeface="Abadi" panose="020F0502020204030204" pitchFamily="34" charset="0"/>
              </a:rPr>
              <a:t>Hornin mín eru völt og veik og mig vantar snýtuklút. </a:t>
            </a:r>
          </a:p>
          <a:p>
            <a:pPr marL="0" indent="0">
              <a:buNone/>
            </a:pPr>
            <a:r>
              <a:rPr lang="is-IS" sz="2400" dirty="0">
                <a:latin typeface="Abadi" panose="020F0502020204030204" pitchFamily="34" charset="0"/>
              </a:rPr>
              <a:t>Ég er orðinn upplitaður, ég er orðinn voða sljór.</a:t>
            </a:r>
          </a:p>
          <a:p>
            <a:pPr marL="0" indent="0">
              <a:buNone/>
            </a:pPr>
            <a:r>
              <a:rPr lang="is-IS" sz="2400" dirty="0">
                <a:latin typeface="Abadi" panose="020F0502020204030204" pitchFamily="34" charset="0"/>
              </a:rPr>
              <a:t>Ég held ég hringi í lækni því að halinn er svo mjór. </a:t>
            </a:r>
          </a:p>
          <a:p>
            <a:pPr marL="0" indent="0">
              <a:buNone/>
            </a:pPr>
            <a:r>
              <a:rPr lang="is-IS" sz="2400" dirty="0">
                <a:latin typeface="Abadi" panose="020F0502020204030204" pitchFamily="34" charset="0"/>
              </a:rPr>
              <a:t>Skrímsli eru eins og krakkar, ósköp vesæl ef þau næla sér í kvef.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EEF3AB-C2B9-71B4-38A2-DD8348E9F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s-IS" sz="2400" dirty="0">
                <a:latin typeface="Abadi" panose="020F0502020204030204" pitchFamily="34" charset="0"/>
              </a:rPr>
              <a:t>Hver er hræddur við skrímsli sem er hóstandi og með stíflað nef?</a:t>
            </a:r>
          </a:p>
          <a:p>
            <a:pPr marL="0" indent="0">
              <a:buNone/>
            </a:pPr>
            <a:r>
              <a:rPr lang="is-IS" sz="2400" dirty="0">
                <a:latin typeface="Abadi" panose="020F0502020204030204" pitchFamily="34" charset="0"/>
              </a:rPr>
              <a:t>Augun mín, þau standa á stilkum, annað starir út í vegg, </a:t>
            </a:r>
          </a:p>
          <a:p>
            <a:pPr marL="0" indent="0">
              <a:buNone/>
            </a:pPr>
            <a:r>
              <a:rPr lang="is-IS" sz="2400" dirty="0">
                <a:latin typeface="Abadi" panose="020F0502020204030204" pitchFamily="34" charset="0"/>
              </a:rPr>
              <a:t>og ég held að aldrei aftur </a:t>
            </a:r>
            <a:r>
              <a:rPr lang="is-IS" sz="2400" dirty="0">
                <a:latin typeface="Abadi" panose="020B0604020104020204" pitchFamily="34" charset="0"/>
              </a:rPr>
              <a:t>muni á mér vaxa skegg. </a:t>
            </a:r>
          </a:p>
          <a:p>
            <a:pPr marL="0" indent="0">
              <a:buNone/>
            </a:pPr>
            <a:r>
              <a:rPr lang="is-IS" sz="2400" dirty="0">
                <a:latin typeface="Abadi" panose="020B0604020104020204" pitchFamily="34" charset="0"/>
              </a:rPr>
              <a:t>Ó, mamma, elsku mamma, nú ég meðal verð að fá, </a:t>
            </a:r>
          </a:p>
          <a:p>
            <a:pPr marL="0" indent="0">
              <a:buNone/>
            </a:pPr>
            <a:r>
              <a:rPr lang="is-IS" sz="2400" dirty="0">
                <a:latin typeface="Abadi" panose="020B0604020104020204" pitchFamily="34" charset="0"/>
              </a:rPr>
              <a:t>glás af iðandi ormum, kemst ég ekki á stjá! </a:t>
            </a:r>
          </a:p>
        </p:txBody>
      </p:sp>
    </p:spTree>
    <p:extLst>
      <p:ext uri="{BB962C8B-B14F-4D97-AF65-F5344CB8AC3E}">
        <p14:creationId xmlns:p14="http://schemas.microsoft.com/office/powerpoint/2010/main" val="3982555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5FB608-E948-9968-E9FD-A34DB79D8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IS" dirty="0">
                <a:solidFill>
                  <a:srgbClr val="FFFFFF"/>
                </a:solidFill>
              </a:rPr>
              <a:t>    Spurning    </a:t>
            </a:r>
            <a:br>
              <a:rPr lang="en-IS" dirty="0">
                <a:solidFill>
                  <a:srgbClr val="FFFFFF"/>
                </a:solidFill>
              </a:rPr>
            </a:br>
            <a:r>
              <a:rPr lang="en-IS" dirty="0">
                <a:solidFill>
                  <a:srgbClr val="FFFFFF"/>
                </a:solidFill>
              </a:rPr>
              <a:t>     dagsins</a:t>
            </a:r>
            <a:br>
              <a:rPr lang="en-IS" dirty="0">
                <a:solidFill>
                  <a:srgbClr val="FFFFFF"/>
                </a:solidFill>
              </a:rPr>
            </a:br>
            <a:br>
              <a:rPr lang="en-IS" dirty="0">
                <a:solidFill>
                  <a:srgbClr val="FFFFFF"/>
                </a:solidFill>
              </a:rPr>
            </a:br>
            <a:br>
              <a:rPr lang="en-IS" dirty="0">
                <a:solidFill>
                  <a:srgbClr val="FFFFFF"/>
                </a:solidFill>
              </a:rPr>
            </a:br>
            <a:endParaRPr lang="en-IS" dirty="0">
              <a:solidFill>
                <a:srgbClr val="FFFFFF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5E975-D01B-B22C-D476-C2A0958EFA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r>
              <a:rPr lang="en-IS" dirty="0"/>
              <a:t>Þýðir </a:t>
            </a:r>
            <a:r>
              <a:rPr lang="en-IS" u="sng" dirty="0"/>
              <a:t>að tjá</a:t>
            </a:r>
            <a:r>
              <a:rPr lang="en-IS" dirty="0"/>
              <a:t> það sama og </a:t>
            </a:r>
            <a:r>
              <a:rPr lang="en-IS" u="sng" dirty="0"/>
              <a:t>að tala</a:t>
            </a:r>
            <a:r>
              <a:rPr lang="en-I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23285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Spurnarorð</a:t>
            </a:r>
          </a:p>
        </p:txBody>
      </p:sp>
      <p:pic>
        <p:nvPicPr>
          <p:cNvPr id="8" name="Content Placeholder 7" descr="A picture containing table&#10;&#10;Description automatically generated">
            <a:extLst>
              <a:ext uri="{FF2B5EF4-FFF2-40B4-BE49-F238E27FC236}">
                <a16:creationId xmlns:a16="http://schemas.microsoft.com/office/drawing/2014/main" id="{CD725B2D-5E67-0F7A-148C-F4BB739154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70604" y="249749"/>
            <a:ext cx="4974087" cy="6500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881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BEAC4B3-8C1E-D5F2-B4BB-FB68F70E4B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0C9ED4-D3B6-4944-5225-2FE4B4B6F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b="0" i="0"/>
              <a:t>Spurnarorð</a:t>
            </a:r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3E456A0-C8DA-8811-F58C-131D9DD29B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4723757"/>
              </p:ext>
            </p:extLst>
          </p:nvPr>
        </p:nvGraphicFramePr>
        <p:xfrm>
          <a:off x="4688964" y="640822"/>
          <a:ext cx="6818622" cy="5536141"/>
        </p:xfrm>
        <a:graphic>
          <a:graphicData uri="http://schemas.openxmlformats.org/drawingml/2006/table">
            <a:tbl>
              <a:tblPr firstRow="1" firstCol="1" bandRow="1"/>
              <a:tblGrid>
                <a:gridCol w="956940">
                  <a:extLst>
                    <a:ext uri="{9D8B030D-6E8A-4147-A177-3AD203B41FA5}">
                      <a16:colId xmlns:a16="http://schemas.microsoft.com/office/drawing/2014/main" val="222494177"/>
                    </a:ext>
                  </a:extLst>
                </a:gridCol>
                <a:gridCol w="1172308">
                  <a:extLst>
                    <a:ext uri="{9D8B030D-6E8A-4147-A177-3AD203B41FA5}">
                      <a16:colId xmlns:a16="http://schemas.microsoft.com/office/drawing/2014/main" val="2661250610"/>
                    </a:ext>
                  </a:extLst>
                </a:gridCol>
                <a:gridCol w="4689374">
                  <a:extLst>
                    <a:ext uri="{9D8B030D-6E8A-4147-A177-3AD203B41FA5}">
                      <a16:colId xmlns:a16="http://schemas.microsoft.com/office/drawing/2014/main" val="1571711847"/>
                    </a:ext>
                  </a:extLst>
                </a:gridCol>
              </a:tblGrid>
              <a:tr h="1972838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tabLst>
                          <a:tab pos="800100" algn="l"/>
                        </a:tabLst>
                      </a:pPr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15000"/>
                        </a:lnSpc>
                        <a:tabLst>
                          <a:tab pos="800100" algn="l"/>
                        </a:tabLst>
                      </a:pPr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hvað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911" marR="71911" marT="998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tabLst>
                          <a:tab pos="800100" algn="l"/>
                        </a:tabLst>
                      </a:pPr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15000"/>
                        </a:lnSpc>
                        <a:tabLst>
                          <a:tab pos="800100" algn="l"/>
                        </a:tabLst>
                      </a:pPr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what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911" marR="71911" marT="998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tabLst>
                          <a:tab pos="800100" algn="l"/>
                        </a:tabLst>
                      </a:pPr>
                      <a:r>
                        <a:rPr lang="en-US" sz="1700" b="0" i="1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Hvað heitir þú? </a:t>
                      </a:r>
                    </a:p>
                    <a:p>
                      <a:pPr algn="l" fontAlgn="t">
                        <a:lnSpc>
                          <a:spcPct val="150000"/>
                        </a:lnSpc>
                        <a:tabLst>
                          <a:tab pos="800100" algn="l"/>
                        </a:tabLst>
                      </a:pPr>
                      <a:r>
                        <a:rPr lang="en-US" sz="1700" b="0" i="1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Hvað er klukkan? Hvað segir þú? 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50000"/>
                        </a:lnSpc>
                        <a:tabLst>
                          <a:tab pos="800100" algn="l"/>
                        </a:tabLst>
                      </a:pPr>
                      <a:r>
                        <a:rPr lang="en-US" sz="1700" b="0" i="1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Hvað finnst þér best að borða? </a:t>
                      </a:r>
                    </a:p>
                    <a:p>
                      <a:pPr algn="l" fontAlgn="t">
                        <a:lnSpc>
                          <a:spcPct val="150000"/>
                        </a:lnSpc>
                        <a:tabLst>
                          <a:tab pos="800100" algn="l"/>
                        </a:tabLst>
                      </a:pPr>
                      <a:r>
                        <a:rPr lang="en-US" sz="1700" b="0" i="1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Hvað ætlar þú að gera um helgina? </a:t>
                      </a:r>
                    </a:p>
                    <a:p>
                      <a:pPr algn="l" fontAlgn="t">
                        <a:lnSpc>
                          <a:spcPct val="150000"/>
                        </a:lnSpc>
                        <a:tabLst>
                          <a:tab pos="800100" algn="l"/>
                        </a:tabLst>
                      </a:pPr>
                      <a:r>
                        <a:rPr lang="en-US" sz="1700" b="0" i="1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Hvað er síminn þinn?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911" marR="71911" marT="998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4811614"/>
                  </a:ext>
                </a:extLst>
              </a:tr>
              <a:tr h="1590465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tabLst>
                          <a:tab pos="800100" algn="l"/>
                        </a:tabLst>
                      </a:pPr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15000"/>
                        </a:lnSpc>
                        <a:tabLst>
                          <a:tab pos="800100" algn="l"/>
                        </a:tabLst>
                      </a:pPr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hvaðan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911" marR="71911" marT="998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tabLst>
                          <a:tab pos="800100" algn="l"/>
                        </a:tabLst>
                      </a:pPr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15000"/>
                        </a:lnSpc>
                        <a:tabLst>
                          <a:tab pos="800100" algn="l"/>
                        </a:tabLst>
                      </a:pPr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where from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911" marR="71911" marT="998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tabLst>
                          <a:tab pos="800100" algn="l"/>
                        </a:tabLst>
                      </a:pPr>
                      <a:r>
                        <a:rPr lang="en-US" sz="1700" b="0" i="1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Hvaðan ert þú?  Hvaðan er Maggý? Hvaðan er þetta kjöt? </a:t>
                      </a:r>
                    </a:p>
                    <a:p>
                      <a:pPr algn="l" fontAlgn="t">
                        <a:lnSpc>
                          <a:spcPct val="150000"/>
                        </a:lnSpc>
                        <a:tabLst>
                          <a:tab pos="800100" algn="l"/>
                        </a:tabLst>
                      </a:pPr>
                      <a:r>
                        <a:rPr lang="en-US" sz="1700" b="0" i="1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Hvaðan á Íslandi ertu? </a:t>
                      </a:r>
                    </a:p>
                    <a:p>
                      <a:pPr algn="l" fontAlgn="t">
                        <a:lnSpc>
                          <a:spcPct val="150000"/>
                        </a:lnSpc>
                        <a:tabLst>
                          <a:tab pos="800100" algn="l"/>
                        </a:tabLst>
                      </a:pPr>
                      <a:r>
                        <a:rPr lang="en-US" sz="1700" b="0" i="1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Hvaðan er fólkið?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911" marR="71911" marT="998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3061656"/>
                  </a:ext>
                </a:extLst>
              </a:tr>
              <a:tr h="1972838"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tabLst>
                          <a:tab pos="800100" algn="l"/>
                        </a:tabLst>
                      </a:pPr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15000"/>
                        </a:lnSpc>
                        <a:tabLst>
                          <a:tab pos="800100" algn="l"/>
                        </a:tabLst>
                      </a:pPr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hver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15000"/>
                        </a:lnSpc>
                        <a:tabLst>
                          <a:tab pos="800100" algn="l"/>
                        </a:tabLst>
                      </a:pPr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hverjir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15000"/>
                        </a:lnSpc>
                        <a:tabLst>
                          <a:tab pos="800100" algn="l"/>
                        </a:tabLst>
                      </a:pPr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hverjar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15000"/>
                        </a:lnSpc>
                        <a:tabLst>
                          <a:tab pos="800100" algn="l"/>
                        </a:tabLst>
                      </a:pPr>
                      <a:r>
                        <a:rPr lang="en-US" sz="1400" b="1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911" marR="71911" marT="998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15000"/>
                        </a:lnSpc>
                        <a:tabLst>
                          <a:tab pos="800100" algn="l"/>
                        </a:tabLst>
                      </a:pPr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lnSpc>
                          <a:spcPct val="115000"/>
                        </a:lnSpc>
                        <a:tabLst>
                          <a:tab pos="800100" algn="l"/>
                        </a:tabLst>
                      </a:pPr>
                      <a:r>
                        <a:rPr lang="en-US" sz="1400" b="0" i="0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who </a:t>
                      </a:r>
                      <a:endParaRPr lang="en-US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911" marR="71911" marT="998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tabLst>
                          <a:tab pos="800100" algn="l"/>
                        </a:tabLst>
                      </a:pPr>
                      <a:r>
                        <a:rPr lang="en-US" sz="1700" b="0" i="1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Hver er þetta?  </a:t>
                      </a:r>
                    </a:p>
                    <a:p>
                      <a:pPr algn="l" fontAlgn="t">
                        <a:lnSpc>
                          <a:spcPct val="150000"/>
                        </a:lnSpc>
                        <a:tabLst>
                          <a:tab pos="800100" algn="l"/>
                        </a:tabLst>
                      </a:pPr>
                      <a:r>
                        <a:rPr lang="en-US" sz="1700" b="0" i="1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Hver er þarna?</a:t>
                      </a:r>
                    </a:p>
                    <a:p>
                      <a:pPr algn="l" fontAlgn="t">
                        <a:lnSpc>
                          <a:spcPct val="150000"/>
                        </a:lnSpc>
                        <a:tabLst>
                          <a:tab pos="800100" algn="l"/>
                        </a:tabLst>
                      </a:pPr>
                      <a:r>
                        <a:rPr lang="en-US" sz="1700" b="0" i="1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Hver á þennan bíl?</a:t>
                      </a:r>
                    </a:p>
                    <a:p>
                      <a:pPr algn="l" fontAlgn="t">
                        <a:lnSpc>
                          <a:spcPct val="150000"/>
                        </a:lnSpc>
                        <a:tabLst>
                          <a:tab pos="800100" algn="l"/>
                        </a:tabLst>
                      </a:pPr>
                      <a:r>
                        <a:rPr lang="en-US" sz="1700" b="0" i="1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Hver á afmæli í dag? </a:t>
                      </a:r>
                    </a:p>
                    <a:p>
                      <a:pPr algn="l" fontAlgn="t">
                        <a:lnSpc>
                          <a:spcPct val="150000"/>
                        </a:lnSpc>
                        <a:tabLst>
                          <a:tab pos="800100" algn="l"/>
                        </a:tabLst>
                      </a:pPr>
                      <a:r>
                        <a:rPr lang="en-US" sz="1700" b="0" i="1" u="none" strike="noStrike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Hverjir eiga afmæli í dag?</a:t>
                      </a:r>
                      <a:endParaRPr lang="en-US" sz="1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911" marR="71911" marT="998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8585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8340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989FE78-C968-2171-5DC2-53A64C8D9C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6FAF49-742A-5240-A888-93A7CC7F2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b="0" i="0"/>
              <a:t>Spurnarorð II</a:t>
            </a:r>
          </a:p>
        </p:txBody>
      </p:sp>
      <p:sp>
        <p:nvSpPr>
          <p:cNvPr id="19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AC7BB1B-623E-9B56-F2F5-A77A5FCE1E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9453918"/>
              </p:ext>
            </p:extLst>
          </p:nvPr>
        </p:nvGraphicFramePr>
        <p:xfrm>
          <a:off x="4648018" y="881029"/>
          <a:ext cx="6900513" cy="5055729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868325">
                  <a:extLst>
                    <a:ext uri="{9D8B030D-6E8A-4147-A177-3AD203B41FA5}">
                      <a16:colId xmlns:a16="http://schemas.microsoft.com/office/drawing/2014/main" val="2438010712"/>
                    </a:ext>
                  </a:extLst>
                </a:gridCol>
                <a:gridCol w="887018">
                  <a:extLst>
                    <a:ext uri="{9D8B030D-6E8A-4147-A177-3AD203B41FA5}">
                      <a16:colId xmlns:a16="http://schemas.microsoft.com/office/drawing/2014/main" val="3119027512"/>
                    </a:ext>
                  </a:extLst>
                </a:gridCol>
                <a:gridCol w="5145170">
                  <a:extLst>
                    <a:ext uri="{9D8B030D-6E8A-4147-A177-3AD203B41FA5}">
                      <a16:colId xmlns:a16="http://schemas.microsoft.com/office/drawing/2014/main" val="253687843"/>
                    </a:ext>
                  </a:extLst>
                </a:gridCol>
              </a:tblGrid>
              <a:tr h="75016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tabLst>
                          <a:tab pos="800100" algn="l"/>
                        </a:tabLs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is-IS" sz="9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tabLst>
                          <a:tab pos="800100" algn="l"/>
                        </a:tabLst>
                      </a:pPr>
                      <a:r>
                        <a:rPr lang="en-US" sz="1200">
                          <a:effectLst/>
                        </a:rPr>
                        <a:t> hvenær</a:t>
                      </a:r>
                      <a:endParaRPr lang="is-IS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79" marR="5077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tabLst>
                          <a:tab pos="800100" algn="l"/>
                        </a:tabLs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is-IS" sz="9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tabLst>
                          <a:tab pos="800100" algn="l"/>
                        </a:tabLst>
                      </a:pPr>
                      <a:r>
                        <a:rPr lang="en-US" sz="1200" b="0">
                          <a:effectLst/>
                        </a:rPr>
                        <a:t>When</a:t>
                      </a:r>
                      <a:endParaRPr lang="is-IS" sz="12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79" marR="5077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tabLst>
                          <a:tab pos="800100" algn="l"/>
                        </a:tabLst>
                      </a:pPr>
                      <a:r>
                        <a:rPr lang="en-US" sz="1600" b="0">
                          <a:effectLst/>
                        </a:rPr>
                        <a:t>Hvenær átt þú afmæli? Hvenær komst þú til Íslands? Hvenær byrjar tíminn? Hvenær ferð þú í vinnuna?</a:t>
                      </a:r>
                      <a:endParaRPr lang="is-IS" sz="1600" b="0">
                        <a:effectLst/>
                      </a:endParaRPr>
                    </a:p>
                  </a:txBody>
                  <a:tcPr marL="50779" marR="50779" marT="0" marB="0"/>
                </a:tc>
                <a:extLst>
                  <a:ext uri="{0D108BD9-81ED-4DB2-BD59-A6C34878D82A}">
                    <a16:rowId xmlns:a16="http://schemas.microsoft.com/office/drawing/2014/main" val="1947197531"/>
                  </a:ext>
                </a:extLst>
              </a:tr>
              <a:tr h="75016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tabLst>
                          <a:tab pos="800100" algn="l"/>
                        </a:tabLs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is-IS" sz="9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tabLst>
                          <a:tab pos="800100" algn="l"/>
                        </a:tabLst>
                      </a:pPr>
                      <a:r>
                        <a:rPr lang="en-US" sz="1200">
                          <a:effectLst/>
                        </a:rPr>
                        <a:t> hvernig</a:t>
                      </a:r>
                      <a:endParaRPr lang="is-IS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79" marR="50779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tabLst>
                          <a:tab pos="800100" algn="l"/>
                        </a:tabLs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is-IS" sz="9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tabLst>
                          <a:tab pos="800100" algn="l"/>
                        </a:tabLst>
                      </a:pPr>
                      <a:r>
                        <a:rPr lang="en-US" sz="1200">
                          <a:effectLst/>
                        </a:rPr>
                        <a:t>How</a:t>
                      </a:r>
                      <a:endParaRPr lang="is-I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79" marR="50779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tabLst>
                          <a:tab pos="800100" algn="l"/>
                        </a:tabLst>
                      </a:pPr>
                      <a:r>
                        <a:rPr lang="en-US" sz="1600">
                          <a:effectLst/>
                        </a:rPr>
                        <a:t>Hvernig hefur þú það? Hvernig gengur? Hvernig líður þér? Hvernig er veðrið? Hvernig finnst þér súpan?</a:t>
                      </a:r>
                      <a:endParaRPr lang="is-IS" sz="1600">
                        <a:effectLst/>
                      </a:endParaRPr>
                    </a:p>
                  </a:txBody>
                  <a:tcPr marL="50779" marR="50779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2322851"/>
                  </a:ext>
                </a:extLst>
              </a:tr>
              <a:tr h="75016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tabLst>
                          <a:tab pos="800100" algn="l"/>
                        </a:tabLs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is-IS" sz="9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tabLst>
                          <a:tab pos="800100" algn="l"/>
                        </a:tabLst>
                      </a:pPr>
                      <a:r>
                        <a:rPr lang="en-US" sz="1200">
                          <a:effectLst/>
                        </a:rPr>
                        <a:t>   hvert</a:t>
                      </a:r>
                      <a:endParaRPr lang="is-IS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79" marR="5077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tabLst>
                          <a:tab pos="800100" algn="l"/>
                        </a:tabLs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is-IS" sz="9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tabLst>
                          <a:tab pos="800100" algn="l"/>
                        </a:tabLst>
                      </a:pPr>
                      <a:r>
                        <a:rPr lang="en-US" sz="1200">
                          <a:effectLst/>
                        </a:rPr>
                        <a:t>where (to)</a:t>
                      </a:r>
                      <a:endParaRPr lang="is-I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79" marR="5077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tabLst>
                          <a:tab pos="800100" algn="l"/>
                        </a:tabLst>
                      </a:pPr>
                      <a:r>
                        <a:rPr lang="en-US" sz="1600">
                          <a:effectLst/>
                        </a:rPr>
                        <a:t>Hvert ert þú að fara?  Hvert ætlar þú í fríinu? Hvert fórstu um helgina? Hvert viltu fara út að borða? </a:t>
                      </a:r>
                      <a:endParaRPr lang="is-IS" sz="1600">
                        <a:effectLst/>
                      </a:endParaRPr>
                    </a:p>
                  </a:txBody>
                  <a:tcPr marL="50779" marR="50779" marT="0" marB="0"/>
                </a:tc>
                <a:extLst>
                  <a:ext uri="{0D108BD9-81ED-4DB2-BD59-A6C34878D82A}">
                    <a16:rowId xmlns:a16="http://schemas.microsoft.com/office/drawing/2014/main" val="4102638369"/>
                  </a:ext>
                </a:extLst>
              </a:tr>
              <a:tr h="9350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tabLst>
                          <a:tab pos="800100" algn="l"/>
                        </a:tabLs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is-IS" sz="9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tabLst>
                          <a:tab pos="800100" algn="l"/>
                        </a:tabLst>
                      </a:pPr>
                      <a:r>
                        <a:rPr lang="en-US" sz="1200">
                          <a:effectLst/>
                        </a:rPr>
                        <a:t> af hverju </a:t>
                      </a:r>
                      <a:endParaRPr lang="is-IS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79" marR="50779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tabLst>
                          <a:tab pos="800100" algn="l"/>
                        </a:tabLs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is-IS" sz="9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tabLst>
                          <a:tab pos="800100" algn="l"/>
                        </a:tabLst>
                      </a:pPr>
                      <a:r>
                        <a:rPr lang="en-US" sz="1200">
                          <a:effectLst/>
                        </a:rPr>
                        <a:t>Why</a:t>
                      </a:r>
                      <a:endParaRPr lang="is-I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79" marR="50779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tabLst>
                          <a:tab pos="800100" algn="l"/>
                        </a:tabLst>
                      </a:pPr>
                      <a:r>
                        <a:rPr lang="en-US" sz="1500">
                          <a:effectLst/>
                        </a:rPr>
                        <a:t>Af hverju er himininn blár? Af hverju talar þú íslensku? Af hverju komst þú til Íslands?</a:t>
                      </a:r>
                      <a:endParaRPr lang="is-IS" sz="1500">
                        <a:effectLst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tabLst>
                          <a:tab pos="800100" algn="l"/>
                        </a:tabLs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is-IS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79" marR="50779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7290495"/>
                  </a:ext>
                </a:extLst>
              </a:tr>
              <a:tr h="9350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is-IS" sz="9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US" sz="1200">
                          <a:effectLst/>
                        </a:rPr>
                        <a:t>  hvaða </a:t>
                      </a:r>
                      <a:endParaRPr lang="is-IS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79" marR="50779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is-IS" sz="9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US" sz="1200">
                          <a:effectLst/>
                        </a:rPr>
                        <a:t>what/</a:t>
                      </a: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US" sz="1200">
                          <a:effectLst/>
                        </a:rPr>
                        <a:t>Which</a:t>
                      </a:r>
                      <a:endParaRPr lang="is-I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79" marR="50779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1500">
                          <a:effectLst/>
                        </a:rPr>
                        <a:t>Hvaða strákur er þetta?   Hvaða bók er þetta? Hvaða tónlist keyptir þú?  Hvaða bíómynd sást þú síðast?</a:t>
                      </a:r>
                      <a:endParaRPr lang="is-IS" sz="1500">
                        <a:effectLst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is-IS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79" marR="50779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1560028"/>
                  </a:ext>
                </a:extLst>
              </a:tr>
              <a:tr h="9350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is-IS" sz="9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US" sz="1200">
                          <a:effectLst/>
                        </a:rPr>
                        <a:t>   hvar</a:t>
                      </a:r>
                      <a:endParaRPr lang="is-IS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79" marR="50779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is-IS" sz="9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US" sz="1200">
                          <a:effectLst/>
                        </a:rPr>
                        <a:t>Where</a:t>
                      </a:r>
                      <a:endParaRPr lang="is-IS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79" marR="50779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1500">
                          <a:effectLst/>
                        </a:rPr>
                        <a:t>Hvar er síminn minn?  Hvar er kaffistofan? Hvar vilt þú sitja? Hvar býrð þú? Hvar keyptir þú þetta? Hvar ertu?</a:t>
                      </a:r>
                      <a:endParaRPr lang="is-IS" sz="1500">
                        <a:effectLst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is-IS" sz="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79" marR="50779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292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5788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AB3940F-37C3-8CAB-B7E9-8F2FCAEF89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A60F82-6FE3-43C4-1C15-B45CD27E7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b="0" i="0"/>
              <a:t>Spurnarorð III</a:t>
            </a:r>
          </a:p>
        </p:txBody>
      </p:sp>
      <p:sp>
        <p:nvSpPr>
          <p:cNvPr id="26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D4BFD8C-1281-6CF3-B933-49A8243F36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804403"/>
              </p:ext>
            </p:extLst>
          </p:nvPr>
        </p:nvGraphicFramePr>
        <p:xfrm>
          <a:off x="4754473" y="640822"/>
          <a:ext cx="6687603" cy="6619009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954767">
                  <a:extLst>
                    <a:ext uri="{9D8B030D-6E8A-4147-A177-3AD203B41FA5}">
                      <a16:colId xmlns:a16="http://schemas.microsoft.com/office/drawing/2014/main" val="2438010712"/>
                    </a:ext>
                  </a:extLst>
                </a:gridCol>
                <a:gridCol w="646094">
                  <a:extLst>
                    <a:ext uri="{9D8B030D-6E8A-4147-A177-3AD203B41FA5}">
                      <a16:colId xmlns:a16="http://schemas.microsoft.com/office/drawing/2014/main" val="3119027512"/>
                    </a:ext>
                  </a:extLst>
                </a:gridCol>
                <a:gridCol w="5086742">
                  <a:extLst>
                    <a:ext uri="{9D8B030D-6E8A-4147-A177-3AD203B41FA5}">
                      <a16:colId xmlns:a16="http://schemas.microsoft.com/office/drawing/2014/main" val="253687843"/>
                    </a:ext>
                  </a:extLst>
                </a:gridCol>
              </a:tblGrid>
              <a:tr h="14003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tabLst>
                          <a:tab pos="800100" algn="l"/>
                        </a:tabLs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is-IS" sz="10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tabLst>
                          <a:tab pos="800100" algn="l"/>
                        </a:tabLst>
                      </a:pP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hvenær</a:t>
                      </a:r>
                      <a:endParaRPr lang="is-I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704" marR="5270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tabLst>
                          <a:tab pos="800100" algn="l"/>
                        </a:tabLs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is-IS" sz="10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tabLst>
                          <a:tab pos="800100" algn="l"/>
                        </a:tabLst>
                      </a:pPr>
                      <a:r>
                        <a:rPr lang="en-US" sz="1100" b="0">
                          <a:effectLst/>
                        </a:rPr>
                        <a:t>When</a:t>
                      </a:r>
                      <a:endParaRPr lang="is-IS" sz="11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704" marR="5270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tabLst>
                          <a:tab pos="800100" algn="l"/>
                        </a:tabLst>
                      </a:pPr>
                      <a:r>
                        <a:rPr lang="en-US" sz="1700" b="0">
                          <a:effectLst/>
                        </a:rPr>
                        <a:t>Hvenær átt þú afmæli? Hvenær komst þú til Íslands? Hvenær byrjar tíminn? Hvenær ferð þú í vinnuna?</a:t>
                      </a:r>
                      <a:endParaRPr lang="is-IS" sz="1700" b="0">
                        <a:effectLst/>
                      </a:endParaRPr>
                    </a:p>
                  </a:txBody>
                  <a:tcPr marL="52704" marR="52704" marT="0" marB="0"/>
                </a:tc>
                <a:extLst>
                  <a:ext uri="{0D108BD9-81ED-4DB2-BD59-A6C34878D82A}">
                    <a16:rowId xmlns:a16="http://schemas.microsoft.com/office/drawing/2014/main" val="1947197531"/>
                  </a:ext>
                </a:extLst>
              </a:tr>
              <a:tr h="187177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tabLst>
                          <a:tab pos="800100" algn="l"/>
                        </a:tabLst>
                      </a:pPr>
                      <a:r>
                        <a:rPr lang="en-US" sz="1000" dirty="0" err="1">
                          <a:effectLst/>
                        </a:rPr>
                        <a:t>hvaða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endParaRPr lang="is-I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704" marR="52704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what/</a:t>
                      </a: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US" sz="1100" dirty="0">
                          <a:effectLst/>
                        </a:rPr>
                        <a:t>Which</a:t>
                      </a:r>
                      <a:endParaRPr lang="is-I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tabLst>
                          <a:tab pos="800100" algn="l"/>
                        </a:tabLst>
                      </a:pPr>
                      <a:endParaRPr lang="is-I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704" marR="52704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</a:tabLst>
                        <a:defRPr/>
                      </a:pPr>
                      <a:r>
                        <a:rPr lang="en-US" sz="1700">
                          <a:effectLst/>
                        </a:rPr>
                        <a:t>Hvaða strákur er þetta?   Hvaða bók er þetta? Hvaða tónlist keyptir þú?  Hvaða bíómynd sást þú síðast?</a:t>
                      </a:r>
                      <a:endParaRPr lang="is-IS" sz="1700">
                        <a:effectLst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tabLst>
                          <a:tab pos="800100" algn="l"/>
                        </a:tabLst>
                      </a:pPr>
                      <a:endParaRPr lang="is-IS" sz="1700">
                        <a:effectLst/>
                      </a:endParaRPr>
                    </a:p>
                  </a:txBody>
                  <a:tcPr marL="52704" marR="52704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2322851"/>
                  </a:ext>
                </a:extLst>
              </a:tr>
              <a:tr h="23527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tabLst>
                          <a:tab pos="800100" algn="l"/>
                        </a:tabLst>
                      </a:pPr>
                      <a:r>
                        <a:rPr lang="en-US" sz="1000" dirty="0" err="1">
                          <a:effectLst/>
                        </a:rPr>
                        <a:t>hv</a:t>
                      </a:r>
                      <a:r>
                        <a:rPr lang="en-US" sz="1000" b="0" dirty="0" err="1">
                          <a:effectLst/>
                        </a:rPr>
                        <a:t>ar</a:t>
                      </a:r>
                      <a:endParaRPr lang="is-IS" sz="1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704" marR="52704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800100" algn="l"/>
                        </a:tabLst>
                        <a:defRPr/>
                      </a:pPr>
                      <a:r>
                        <a:rPr lang="en-US" sz="1100">
                          <a:effectLst/>
                        </a:rPr>
                        <a:t>Where</a:t>
                      </a:r>
                      <a:endParaRPr lang="is-I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tabLst>
                          <a:tab pos="800100" algn="l"/>
                        </a:tabLst>
                      </a:pPr>
                      <a:endParaRPr lang="is-I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704" marR="52704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1700">
                          <a:effectLst/>
                        </a:rPr>
                        <a:t>Hvar er síminn minn?  Hvar er kaffistofan? Hvar vilt þú sitja? Hvar býrð þú? Hvar keyptir þú þetta? Hvar ertu?</a:t>
                      </a:r>
                      <a:endParaRPr lang="is-IS" sz="1700">
                        <a:effectLst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1700">
                          <a:effectLst/>
                        </a:rPr>
                        <a:t> </a:t>
                      </a:r>
                      <a:endParaRPr lang="is-IS" sz="17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tabLst>
                          <a:tab pos="800100" algn="l"/>
                        </a:tabLst>
                      </a:pPr>
                      <a:endParaRPr lang="is-IS" sz="17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704" marR="52704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7290495"/>
                  </a:ext>
                </a:extLst>
              </a:tr>
              <a:tr h="4970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is-IS" sz="10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  </a:t>
                      </a:r>
                      <a:endParaRPr lang="is-I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704" marR="52704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is-IS" sz="1000" dirty="0">
                        <a:effectLst/>
                      </a:endParaRPr>
                    </a:p>
                  </a:txBody>
                  <a:tcPr marL="52704" marR="52704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is-I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704" marR="52704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1560028"/>
                  </a:ext>
                </a:extLst>
              </a:tr>
              <a:tr h="49706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is-IS" sz="10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n-US" sz="1100">
                          <a:effectLst/>
                        </a:rPr>
                        <a:t>   </a:t>
                      </a:r>
                      <a:endParaRPr lang="is-IS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704" marR="52704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is-IS" sz="1000" dirty="0">
                        <a:effectLst/>
                      </a:endParaRPr>
                    </a:p>
                  </a:txBody>
                  <a:tcPr marL="52704" marR="52704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lang="is-IS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704" marR="52704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292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6600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C88517-9911-D80D-F145-3A692EB10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00" y="1745389"/>
            <a:ext cx="3885313" cy="3387497"/>
          </a:xfrm>
        </p:spPr>
        <p:txBody>
          <a:bodyPr anchor="b">
            <a:normAutofit fontScale="90000"/>
          </a:bodyPr>
          <a:lstStyle/>
          <a:p>
            <a:pPr algn="r"/>
            <a:r>
              <a:rPr lang="en-IS" sz="3600" dirty="0">
                <a:solidFill>
                  <a:srgbClr val="FFFFFF"/>
                </a:solidFill>
              </a:rPr>
              <a:t>Hvernig svörum við?</a:t>
            </a:r>
            <a:br>
              <a:rPr lang="en-IS" sz="4000" dirty="0">
                <a:solidFill>
                  <a:srgbClr val="FFFFFF"/>
                </a:solidFill>
              </a:rPr>
            </a:br>
            <a:br>
              <a:rPr lang="en-IS" sz="4000" dirty="0">
                <a:solidFill>
                  <a:srgbClr val="FFFFFF"/>
                </a:solidFill>
              </a:rPr>
            </a:br>
            <a:br>
              <a:rPr lang="en-IS" sz="4000" dirty="0">
                <a:solidFill>
                  <a:srgbClr val="FFFFFF"/>
                </a:solidFill>
              </a:rPr>
            </a:br>
            <a:br>
              <a:rPr lang="en-IS" sz="4000" dirty="0">
                <a:solidFill>
                  <a:srgbClr val="FFFFFF"/>
                </a:solidFill>
              </a:rPr>
            </a:br>
            <a:br>
              <a:rPr lang="en-IS" sz="4000" dirty="0">
                <a:solidFill>
                  <a:srgbClr val="FFFFFF"/>
                </a:solidFill>
              </a:rPr>
            </a:br>
            <a:endParaRPr lang="en-I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560188-38D3-C698-758C-07490597D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6436" y="437322"/>
            <a:ext cx="7813964" cy="6198256"/>
          </a:xfrm>
        </p:spPr>
        <p:txBody>
          <a:bodyPr anchor="ctr">
            <a:normAutofit lnSpcReduction="10000"/>
          </a:bodyPr>
          <a:lstStyle/>
          <a:p>
            <a:endParaRPr lang="en-IS" dirty="0"/>
          </a:p>
          <a:p>
            <a:pPr marL="0" indent="0" algn="ctr">
              <a:buNone/>
            </a:pPr>
            <a:r>
              <a:rPr lang="en-IS" dirty="0"/>
              <a:t>Formúlan er:</a:t>
            </a:r>
          </a:p>
          <a:p>
            <a:pPr marL="0" indent="0" algn="ctr">
              <a:buNone/>
            </a:pPr>
            <a:r>
              <a:rPr lang="en-IS" sz="2000" dirty="0"/>
              <a:t>Svara með </a:t>
            </a:r>
            <a:r>
              <a:rPr lang="en-IS" sz="2000" b="1" dirty="0">
                <a:solidFill>
                  <a:srgbClr val="7030A0"/>
                </a:solidFill>
              </a:rPr>
              <a:t>frumlagi</a:t>
            </a:r>
            <a:r>
              <a:rPr lang="en-IS" sz="2000" dirty="0"/>
              <a:t> (subject) nr </a:t>
            </a:r>
            <a:r>
              <a:rPr lang="en-IS" sz="2000" b="1" dirty="0">
                <a:solidFill>
                  <a:srgbClr val="7030A0"/>
                </a:solidFill>
              </a:rPr>
              <a:t>1</a:t>
            </a:r>
            <a:r>
              <a:rPr lang="en-IS" sz="2000" dirty="0"/>
              <a:t> og </a:t>
            </a:r>
            <a:r>
              <a:rPr lang="en-IS" sz="2000" b="1" dirty="0">
                <a:solidFill>
                  <a:schemeClr val="accent4">
                    <a:lumMod val="75000"/>
                  </a:schemeClr>
                </a:solidFill>
              </a:rPr>
              <a:t>sagnorðið</a:t>
            </a:r>
            <a:r>
              <a:rPr lang="en-IS" sz="2000" dirty="0"/>
              <a:t> nr </a:t>
            </a:r>
            <a:r>
              <a:rPr lang="en-IS" sz="2000" b="1" dirty="0">
                <a:solidFill>
                  <a:schemeClr val="accent4">
                    <a:lumMod val="75000"/>
                  </a:schemeClr>
                </a:solidFill>
              </a:rPr>
              <a:t>2</a:t>
            </a:r>
          </a:p>
          <a:p>
            <a:pPr lvl="1"/>
            <a:r>
              <a:rPr lang="en-GB" sz="1600" dirty="0" err="1">
                <a:solidFill>
                  <a:srgbClr val="7030A0"/>
                </a:solidFill>
              </a:rPr>
              <a:t>Frumlag</a:t>
            </a:r>
            <a:r>
              <a:rPr lang="en-GB" sz="1600" dirty="0">
                <a:solidFill>
                  <a:srgbClr val="7030A0"/>
                </a:solidFill>
              </a:rPr>
              <a:t> = </a:t>
            </a:r>
            <a:r>
              <a:rPr lang="en-GB" sz="1600" dirty="0" err="1">
                <a:solidFill>
                  <a:srgbClr val="7030A0"/>
                </a:solidFill>
              </a:rPr>
              <a:t>É</a:t>
            </a:r>
            <a:r>
              <a:rPr lang="en-IS" sz="1600" dirty="0">
                <a:solidFill>
                  <a:srgbClr val="7030A0"/>
                </a:solidFill>
              </a:rPr>
              <a:t>g, þú, hann, hún, það …</a:t>
            </a:r>
          </a:p>
          <a:p>
            <a:pPr lvl="1"/>
            <a:r>
              <a:rPr lang="en-IS" sz="1600" dirty="0">
                <a:solidFill>
                  <a:schemeClr val="accent4">
                    <a:lumMod val="75000"/>
                  </a:schemeClr>
                </a:solidFill>
              </a:rPr>
              <a:t>Sagnorð = vera, koma, ætla …</a:t>
            </a:r>
          </a:p>
          <a:p>
            <a:r>
              <a:rPr lang="en-IS" sz="2000" dirty="0"/>
              <a:t>Hvað </a:t>
            </a:r>
            <a:r>
              <a:rPr lang="en-IS" sz="2000" dirty="0">
                <a:solidFill>
                  <a:schemeClr val="accent4">
                    <a:lumMod val="75000"/>
                  </a:schemeClr>
                </a:solidFill>
              </a:rPr>
              <a:t>er</a:t>
            </a:r>
            <a:r>
              <a:rPr lang="en-IS" sz="2000" dirty="0">
                <a:solidFill>
                  <a:srgbClr val="7030A0"/>
                </a:solidFill>
              </a:rPr>
              <a:t>tu</a:t>
            </a:r>
            <a:r>
              <a:rPr lang="en-IS" sz="2000" dirty="0"/>
              <a:t> að gera?</a:t>
            </a:r>
            <a:r>
              <a:rPr lang="en-IS" sz="2000" dirty="0">
                <a:solidFill>
                  <a:srgbClr val="7030A0"/>
                </a:solidFill>
              </a:rPr>
              <a:t> </a:t>
            </a:r>
            <a:r>
              <a:rPr lang="en-GB" sz="2000" u="sng" dirty="0" err="1">
                <a:solidFill>
                  <a:srgbClr val="7030A0"/>
                </a:solidFill>
              </a:rPr>
              <a:t>É</a:t>
            </a:r>
            <a:r>
              <a:rPr lang="en-IS" sz="2000" u="sng" dirty="0">
                <a:solidFill>
                  <a:srgbClr val="7030A0"/>
                </a:solidFill>
              </a:rPr>
              <a:t>g </a:t>
            </a:r>
            <a:r>
              <a:rPr lang="en-IS" sz="2000" u="sng" dirty="0">
                <a:solidFill>
                  <a:schemeClr val="accent4">
                    <a:lumMod val="75000"/>
                  </a:schemeClr>
                </a:solidFill>
              </a:rPr>
              <a:t>er</a:t>
            </a:r>
            <a:r>
              <a:rPr lang="en-IS" sz="2000" u="sng" dirty="0"/>
              <a:t> að mála.</a:t>
            </a:r>
          </a:p>
          <a:p>
            <a:r>
              <a:rPr lang="en-IS" sz="2000" dirty="0"/>
              <a:t>Hvaðan </a:t>
            </a:r>
            <a:r>
              <a:rPr lang="en-IS" sz="2000" dirty="0">
                <a:solidFill>
                  <a:schemeClr val="accent4">
                    <a:lumMod val="75000"/>
                  </a:schemeClr>
                </a:solidFill>
              </a:rPr>
              <a:t>kemur</a:t>
            </a:r>
            <a:r>
              <a:rPr lang="en-IS" sz="2000" dirty="0"/>
              <a:t> </a:t>
            </a:r>
            <a:r>
              <a:rPr lang="en-IS" sz="2000" dirty="0">
                <a:solidFill>
                  <a:srgbClr val="7030A0"/>
                </a:solidFill>
              </a:rPr>
              <a:t>hann</a:t>
            </a:r>
            <a:r>
              <a:rPr lang="en-IS" sz="2000" dirty="0"/>
              <a:t>? </a:t>
            </a:r>
            <a:r>
              <a:rPr lang="en-IS" sz="2000" u="sng" dirty="0">
                <a:solidFill>
                  <a:srgbClr val="7030A0"/>
                </a:solidFill>
              </a:rPr>
              <a:t>Hann</a:t>
            </a:r>
            <a:r>
              <a:rPr lang="en-IS" sz="2000" u="sng" dirty="0"/>
              <a:t> </a:t>
            </a:r>
            <a:r>
              <a:rPr lang="en-IS" sz="2000" u="sng" dirty="0">
                <a:solidFill>
                  <a:schemeClr val="accent4">
                    <a:lumMod val="75000"/>
                  </a:schemeClr>
                </a:solidFill>
              </a:rPr>
              <a:t>kemur</a:t>
            </a:r>
            <a:r>
              <a:rPr lang="en-IS" sz="2000" u="sng" dirty="0"/>
              <a:t> frá Grænulind.</a:t>
            </a:r>
          </a:p>
          <a:p>
            <a:r>
              <a:rPr lang="en-IS" sz="2000" dirty="0"/>
              <a:t>Hverj</a:t>
            </a:r>
            <a:r>
              <a:rPr lang="en-IS" sz="2000" dirty="0">
                <a:solidFill>
                  <a:srgbClr val="7030A0"/>
                </a:solidFill>
              </a:rPr>
              <a:t>ir</a:t>
            </a:r>
            <a:r>
              <a:rPr lang="en-IS" sz="2000" dirty="0"/>
              <a:t> </a:t>
            </a:r>
            <a:r>
              <a:rPr lang="en-IS" sz="2000" dirty="0">
                <a:solidFill>
                  <a:schemeClr val="accent4">
                    <a:lumMod val="75000"/>
                  </a:schemeClr>
                </a:solidFill>
              </a:rPr>
              <a:t>voru</a:t>
            </a:r>
            <a:r>
              <a:rPr lang="en-IS" sz="2000" dirty="0"/>
              <a:t> í listasmiðjum í dag? </a:t>
            </a:r>
            <a:r>
              <a:rPr lang="en-IS" sz="2000" u="sng" dirty="0">
                <a:solidFill>
                  <a:srgbClr val="7030A0"/>
                </a:solidFill>
              </a:rPr>
              <a:t>Nonni, Guðrún og Tom </a:t>
            </a:r>
            <a:r>
              <a:rPr lang="en-IS" sz="2000" u="sng" dirty="0">
                <a:solidFill>
                  <a:schemeClr val="accent4">
                    <a:lumMod val="75000"/>
                  </a:schemeClr>
                </a:solidFill>
              </a:rPr>
              <a:t>voru</a:t>
            </a:r>
            <a:r>
              <a:rPr lang="en-IS" sz="2000" u="sng" dirty="0"/>
              <a:t> í listasmiðjum í dag.</a:t>
            </a:r>
          </a:p>
          <a:p>
            <a:r>
              <a:rPr lang="en-IS" sz="2000" dirty="0"/>
              <a:t>Hvenær </a:t>
            </a:r>
            <a:r>
              <a:rPr lang="en-IS" sz="2000" dirty="0">
                <a:solidFill>
                  <a:schemeClr val="accent4">
                    <a:lumMod val="75000"/>
                  </a:schemeClr>
                </a:solidFill>
              </a:rPr>
              <a:t>byrjar</a:t>
            </a:r>
            <a:r>
              <a:rPr lang="en-IS" sz="2000" dirty="0"/>
              <a:t> </a:t>
            </a:r>
            <a:r>
              <a:rPr lang="en-IS" sz="2000" dirty="0">
                <a:solidFill>
                  <a:srgbClr val="7030A0"/>
                </a:solidFill>
              </a:rPr>
              <a:t>matartíminn</a:t>
            </a:r>
            <a:r>
              <a:rPr lang="en-IS" sz="2000" dirty="0"/>
              <a:t>. </a:t>
            </a:r>
            <a:r>
              <a:rPr lang="en-IS" sz="2000" u="sng" dirty="0">
                <a:solidFill>
                  <a:srgbClr val="7030A0"/>
                </a:solidFill>
              </a:rPr>
              <a:t>Hann</a:t>
            </a:r>
            <a:r>
              <a:rPr lang="en-IS" sz="2000" u="sng" dirty="0">
                <a:solidFill>
                  <a:srgbClr val="FF0000"/>
                </a:solidFill>
              </a:rPr>
              <a:t> </a:t>
            </a:r>
            <a:r>
              <a:rPr lang="en-IS" sz="2000" u="sng" dirty="0">
                <a:solidFill>
                  <a:schemeClr val="accent4">
                    <a:lumMod val="75000"/>
                  </a:schemeClr>
                </a:solidFill>
              </a:rPr>
              <a:t>byrjar</a:t>
            </a:r>
            <a:r>
              <a:rPr lang="en-IS" sz="2000" u="sng" dirty="0"/>
              <a:t> klukkan 12.</a:t>
            </a:r>
          </a:p>
          <a:p>
            <a:r>
              <a:rPr lang="en-IS" sz="2000" dirty="0"/>
              <a:t>Hvernig </a:t>
            </a:r>
            <a:r>
              <a:rPr lang="en-IS" sz="2000" dirty="0">
                <a:solidFill>
                  <a:schemeClr val="accent4">
                    <a:lumMod val="75000"/>
                  </a:schemeClr>
                </a:solidFill>
              </a:rPr>
              <a:t>finnst </a:t>
            </a:r>
            <a:r>
              <a:rPr lang="en-IS" sz="2000" dirty="0"/>
              <a:t>þér </a:t>
            </a:r>
            <a:r>
              <a:rPr lang="en-IS" sz="2000" dirty="0">
                <a:solidFill>
                  <a:srgbClr val="7030A0"/>
                </a:solidFill>
              </a:rPr>
              <a:t>maturinn</a:t>
            </a:r>
            <a:r>
              <a:rPr lang="en-IS" sz="2000" dirty="0"/>
              <a:t>? </a:t>
            </a:r>
            <a:r>
              <a:rPr lang="en-IS" sz="2000" u="sng" dirty="0">
                <a:solidFill>
                  <a:srgbClr val="7030A0"/>
                </a:solidFill>
              </a:rPr>
              <a:t>Hann</a:t>
            </a:r>
            <a:r>
              <a:rPr lang="en-IS" sz="2000" u="sng" dirty="0"/>
              <a:t> </a:t>
            </a:r>
            <a:r>
              <a:rPr lang="en-IS" sz="2000" u="sng" dirty="0">
                <a:solidFill>
                  <a:schemeClr val="accent4">
                    <a:lumMod val="75000"/>
                  </a:schemeClr>
                </a:solidFill>
              </a:rPr>
              <a:t>er</a:t>
            </a:r>
            <a:r>
              <a:rPr lang="en-IS" sz="2000" u="sng" dirty="0"/>
              <a:t> góður. Mér </a:t>
            </a:r>
            <a:r>
              <a:rPr lang="en-IS" sz="2000" u="sng" dirty="0">
                <a:solidFill>
                  <a:schemeClr val="accent4">
                    <a:lumMod val="75000"/>
                  </a:schemeClr>
                </a:solidFill>
              </a:rPr>
              <a:t>finnst</a:t>
            </a:r>
            <a:r>
              <a:rPr lang="en-IS" sz="2000" u="sng" dirty="0"/>
              <a:t> </a:t>
            </a:r>
            <a:r>
              <a:rPr lang="en-IS" sz="2000" u="sng" dirty="0">
                <a:solidFill>
                  <a:srgbClr val="7030A0"/>
                </a:solidFill>
              </a:rPr>
              <a:t>maturinn</a:t>
            </a:r>
            <a:r>
              <a:rPr lang="en-IS" sz="2000" u="sng" dirty="0"/>
              <a:t> góður.</a:t>
            </a:r>
          </a:p>
          <a:p>
            <a:r>
              <a:rPr lang="en-IS" sz="2000" dirty="0"/>
              <a:t>Hvert </a:t>
            </a:r>
            <a:r>
              <a:rPr lang="en-IS" sz="2000" dirty="0">
                <a:solidFill>
                  <a:schemeClr val="accent4">
                    <a:lumMod val="75000"/>
                  </a:schemeClr>
                </a:solidFill>
              </a:rPr>
              <a:t>ætlar</a:t>
            </a:r>
            <a:r>
              <a:rPr lang="en-IS" sz="2000" dirty="0"/>
              <a:t> </a:t>
            </a:r>
            <a:r>
              <a:rPr lang="en-IS" sz="2000" dirty="0">
                <a:solidFill>
                  <a:srgbClr val="7030A0"/>
                </a:solidFill>
              </a:rPr>
              <a:t>hún</a:t>
            </a:r>
            <a:r>
              <a:rPr lang="en-IS" sz="2000" dirty="0"/>
              <a:t> á eftir? </a:t>
            </a:r>
            <a:r>
              <a:rPr lang="en-IS" sz="2000" u="sng" dirty="0">
                <a:solidFill>
                  <a:srgbClr val="7030A0"/>
                </a:solidFill>
              </a:rPr>
              <a:t>Hún</a:t>
            </a:r>
            <a:r>
              <a:rPr lang="en-IS" sz="2000" u="sng" dirty="0"/>
              <a:t> </a:t>
            </a:r>
            <a:r>
              <a:rPr lang="en-IS" sz="2000" u="sng" dirty="0">
                <a:solidFill>
                  <a:schemeClr val="accent4">
                    <a:lumMod val="75000"/>
                  </a:schemeClr>
                </a:solidFill>
              </a:rPr>
              <a:t>ætlar</a:t>
            </a:r>
            <a:r>
              <a:rPr lang="en-IS" sz="2000" u="sng" dirty="0"/>
              <a:t> heim.</a:t>
            </a:r>
          </a:p>
          <a:p>
            <a:r>
              <a:rPr lang="en-IS" sz="2000" dirty="0"/>
              <a:t>Af hverju eru bílarnir hér? </a:t>
            </a:r>
            <a:r>
              <a:rPr lang="en-GB" sz="2000" u="sng" dirty="0"/>
              <a:t>A</a:t>
            </a:r>
            <a:r>
              <a:rPr lang="en-IS" sz="2000" u="sng" dirty="0"/>
              <a:t>f því (að) við vorum að leika með þá.</a:t>
            </a:r>
          </a:p>
          <a:p>
            <a:r>
              <a:rPr lang="en-IS" sz="2000" dirty="0"/>
              <a:t>Hvers vegna eru bílarnir hér? </a:t>
            </a:r>
            <a:r>
              <a:rPr lang="en-IS" sz="2000" u="sng" dirty="0"/>
              <a:t>Vegna þess að við vorum að leika með þá.</a:t>
            </a:r>
          </a:p>
          <a:p>
            <a:r>
              <a:rPr lang="en-GB" sz="2000" dirty="0"/>
              <a:t>H</a:t>
            </a:r>
            <a:r>
              <a:rPr lang="en-IS" sz="2000" dirty="0"/>
              <a:t>vaða </a:t>
            </a:r>
            <a:r>
              <a:rPr lang="en-IS" sz="2000" dirty="0">
                <a:solidFill>
                  <a:srgbClr val="7030A0"/>
                </a:solidFill>
              </a:rPr>
              <a:t>dagur</a:t>
            </a:r>
            <a:r>
              <a:rPr lang="en-IS" sz="2000" dirty="0"/>
              <a:t> </a:t>
            </a:r>
            <a:r>
              <a:rPr lang="en-IS" sz="2000" dirty="0">
                <a:solidFill>
                  <a:schemeClr val="accent4">
                    <a:lumMod val="75000"/>
                  </a:schemeClr>
                </a:solidFill>
              </a:rPr>
              <a:t>er</a:t>
            </a:r>
            <a:r>
              <a:rPr lang="en-IS" sz="2000" dirty="0"/>
              <a:t> í dag? </a:t>
            </a:r>
            <a:r>
              <a:rPr lang="en-IS" sz="2000" u="sng" dirty="0">
                <a:solidFill>
                  <a:srgbClr val="7030A0"/>
                </a:solidFill>
              </a:rPr>
              <a:t>Það</a:t>
            </a:r>
            <a:r>
              <a:rPr lang="en-IS" sz="2000" u="sng" dirty="0"/>
              <a:t> </a:t>
            </a:r>
            <a:r>
              <a:rPr lang="en-IS" sz="2000" u="sng" dirty="0">
                <a:solidFill>
                  <a:schemeClr val="accent4">
                    <a:lumMod val="75000"/>
                  </a:schemeClr>
                </a:solidFill>
              </a:rPr>
              <a:t>er</a:t>
            </a:r>
            <a:r>
              <a:rPr lang="en-IS" sz="2000" u="sng" dirty="0">
                <a:solidFill>
                  <a:srgbClr val="7030A0"/>
                </a:solidFill>
              </a:rPr>
              <a:t> mánudagur</a:t>
            </a:r>
            <a:r>
              <a:rPr lang="en-IS" sz="2000" u="sng" dirty="0"/>
              <a:t>!</a:t>
            </a:r>
          </a:p>
          <a:p>
            <a:r>
              <a:rPr lang="en-IS" sz="2000" dirty="0"/>
              <a:t>Hvar </a:t>
            </a:r>
            <a:r>
              <a:rPr lang="en-IS" sz="2000" dirty="0">
                <a:solidFill>
                  <a:schemeClr val="accent4">
                    <a:lumMod val="75000"/>
                  </a:schemeClr>
                </a:solidFill>
              </a:rPr>
              <a:t>er</a:t>
            </a:r>
            <a:r>
              <a:rPr lang="en-IS" sz="2000" dirty="0"/>
              <a:t> </a:t>
            </a:r>
            <a:r>
              <a:rPr lang="en-IS" sz="2000" dirty="0">
                <a:solidFill>
                  <a:srgbClr val="7030A0"/>
                </a:solidFill>
              </a:rPr>
              <a:t>strákurinn</a:t>
            </a:r>
            <a:r>
              <a:rPr lang="en-IS" sz="2000" dirty="0"/>
              <a:t>? </a:t>
            </a:r>
            <a:r>
              <a:rPr lang="en-IS" sz="2000" u="sng" dirty="0">
                <a:solidFill>
                  <a:srgbClr val="7030A0"/>
                </a:solidFill>
              </a:rPr>
              <a:t>Hann</a:t>
            </a:r>
            <a:r>
              <a:rPr lang="en-IS" sz="2000" u="sng" dirty="0">
                <a:solidFill>
                  <a:schemeClr val="accent4">
                    <a:lumMod val="75000"/>
                  </a:schemeClr>
                </a:solidFill>
              </a:rPr>
              <a:t> er </a:t>
            </a:r>
            <a:r>
              <a:rPr lang="en-IS" sz="2000" u="sng" dirty="0"/>
              <a:t>í skóginum.</a:t>
            </a:r>
          </a:p>
          <a:p>
            <a:endParaRPr lang="en-IS" sz="2000" dirty="0"/>
          </a:p>
          <a:p>
            <a:endParaRPr lang="en-IS" sz="2000" dirty="0"/>
          </a:p>
        </p:txBody>
      </p:sp>
    </p:spTree>
    <p:extLst>
      <p:ext uri="{BB962C8B-B14F-4D97-AF65-F5344CB8AC3E}">
        <p14:creationId xmlns:p14="http://schemas.microsoft.com/office/powerpoint/2010/main" val="98426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0DE66-FAD3-2B28-280A-04180FB71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S" dirty="0"/>
              <a:t>Er eitthvað athugavert við þessi svör?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156125-31F8-6235-48B6-B20FF4B1A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S" dirty="0"/>
              <a:t>Hvenær byrjar jólafríið hjá þér? Jólafríið byrjar 23. desember.</a:t>
            </a:r>
          </a:p>
          <a:p>
            <a:pPr marL="514350" indent="-514350">
              <a:buFont typeface="+mj-lt"/>
              <a:buAutoNum type="arabicPeriod"/>
            </a:pPr>
            <a:r>
              <a:rPr lang="en-IS" dirty="0"/>
              <a:t>Hvað áttu mörg börn? 4 börn ég á.</a:t>
            </a:r>
          </a:p>
          <a:p>
            <a:pPr marL="514350" indent="-514350">
              <a:buFont typeface="+mj-lt"/>
              <a:buAutoNum type="arabicPeriod"/>
            </a:pPr>
            <a:r>
              <a:rPr lang="en-IS" dirty="0"/>
              <a:t>Veistu hvað klukkan er? 3 klukkan er.</a:t>
            </a:r>
          </a:p>
          <a:p>
            <a:pPr marL="514350" indent="-514350">
              <a:buFont typeface="+mj-lt"/>
              <a:buAutoNum type="arabicPeriod"/>
            </a:pPr>
            <a:r>
              <a:rPr lang="en-IS" dirty="0"/>
              <a:t>Hvert ætlar þú um helgina. Ætla fara í bíó um helgina.</a:t>
            </a:r>
          </a:p>
          <a:p>
            <a:pPr marL="514350" indent="-514350">
              <a:buFont typeface="+mj-lt"/>
              <a:buAutoNum type="arabicPeriod"/>
            </a:pPr>
            <a:r>
              <a:rPr lang="en-IS" dirty="0"/>
              <a:t>Hvenær áttu afmæli? Ég á afmæli 4. maí. Afmælið mitt er 4. maí.</a:t>
            </a:r>
          </a:p>
          <a:p>
            <a:pPr marL="514350" indent="-514350">
              <a:buFont typeface="+mj-lt"/>
              <a:buAutoNum type="arabicPeriod"/>
            </a:pPr>
            <a:r>
              <a:rPr lang="en-IS" dirty="0"/>
              <a:t>Hvernig finnst þér harðfiskur? Finnst ég harðfiskur góður.</a:t>
            </a:r>
          </a:p>
          <a:p>
            <a:pPr marL="514350" indent="-514350">
              <a:buFont typeface="+mj-lt"/>
              <a:buAutoNum type="arabicPeriod"/>
            </a:pPr>
            <a:r>
              <a:rPr lang="en-IS" dirty="0"/>
              <a:t>Hvað ætlar þú að gera í jólafríinu? Að elda ég ætla góðan mat.</a:t>
            </a:r>
          </a:p>
          <a:p>
            <a:pPr marL="0" indent="0">
              <a:buNone/>
            </a:pPr>
            <a:endParaRPr lang="en-IS" dirty="0"/>
          </a:p>
        </p:txBody>
      </p:sp>
    </p:spTree>
    <p:extLst>
      <p:ext uri="{BB962C8B-B14F-4D97-AF65-F5344CB8AC3E}">
        <p14:creationId xmlns:p14="http://schemas.microsoft.com/office/powerpoint/2010/main" val="195104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10529</TotalTime>
  <Words>1304</Words>
  <Application>Microsoft Macintosh PowerPoint</Application>
  <PresentationFormat>Widescreen</PresentationFormat>
  <Paragraphs>208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Abadi</vt:lpstr>
      <vt:lpstr>Arial</vt:lpstr>
      <vt:lpstr>Calibri</vt:lpstr>
      <vt:lpstr>Calibri Light</vt:lpstr>
      <vt:lpstr>Cambria</vt:lpstr>
      <vt:lpstr>Lato Extended</vt:lpstr>
      <vt:lpstr>Nacell</vt:lpstr>
      <vt:lpstr>Office Theme</vt:lpstr>
      <vt:lpstr>2. lota Íslenskutími 20. nóvember  Dagskrá</vt:lpstr>
      <vt:lpstr>                                                             (Veljið punktana þrjá)</vt:lpstr>
      <vt:lpstr>    Spurning          dagsins   </vt:lpstr>
      <vt:lpstr>Spurnarorð</vt:lpstr>
      <vt:lpstr>Spurnarorð</vt:lpstr>
      <vt:lpstr>Spurnarorð II</vt:lpstr>
      <vt:lpstr>Spurnarorð III</vt:lpstr>
      <vt:lpstr>Hvernig svörum við?     </vt:lpstr>
      <vt:lpstr>Er eitthvað athugavert við þessi svör?</vt:lpstr>
      <vt:lpstr>Dæmi um spurningar án spurnarorðs:  </vt:lpstr>
      <vt:lpstr>ÞAÐ </vt:lpstr>
      <vt:lpstr>Talnalæsi Tala - tölur Spurningar um talnalæsi</vt:lpstr>
      <vt:lpstr> Umhverfislæsi Búðu til spurningar um umhverfislæsi</vt:lpstr>
      <vt:lpstr>Vettvangsferð  í snjó og frosti</vt:lpstr>
      <vt:lpstr>Vettvangsferð með börnunum  Hópar 1, 2, 3 </vt:lpstr>
      <vt:lpstr>Ef tími umræður um læsistegundir</vt:lpstr>
      <vt:lpstr>MERKJA VIÐ SEM LOKIÐ</vt:lpstr>
      <vt:lpstr>Æfingin skapar meistarann?</vt:lpstr>
      <vt:lpstr>Jákvæð athygli: “Mikið er þetta góð hugmynd hjá þér”. </vt:lpstr>
      <vt:lpstr>Lítið lasið skrímsli  lag og texti: Olga Guðrún Árnadóttir  </vt:lpstr>
      <vt:lpstr>Lítið lasið skrímsli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Íslenskutími 2. lota</dc:title>
  <dc:creator>Guðlaug Stella Brynjólfsdóttir - HI</dc:creator>
  <cp:lastModifiedBy>Guðlaug Stella Brynjólfsdóttir - HI</cp:lastModifiedBy>
  <cp:revision>11</cp:revision>
  <dcterms:created xsi:type="dcterms:W3CDTF">2022-11-21T09:44:22Z</dcterms:created>
  <dcterms:modified xsi:type="dcterms:W3CDTF">2024-11-19T13:20:47Z</dcterms:modified>
</cp:coreProperties>
</file>