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82" r:id="rId7"/>
    <p:sldId id="277" r:id="rId8"/>
    <p:sldId id="278" r:id="rId9"/>
    <p:sldId id="281" r:id="rId10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8"/>
    <p:restoredTop sz="96327"/>
  </p:normalViewPr>
  <p:slideViewPr>
    <p:cSldViewPr snapToGrid="0">
      <p:cViewPr varScale="1">
        <p:scale>
          <a:sx n="142" d="100"/>
          <a:sy n="142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1194-85BD-55F6-3984-7AB7866E6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12567-B520-DE4D-20A6-912BC49E2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1ED00-61D9-1880-69C3-68A7DC1C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188-C06B-944B-BB54-1E5C470727DB}" type="datetimeFigureOut">
              <a:rPr lang="en-IS" smtClean="0"/>
              <a:t>04/12/2024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6844F-CD14-C0E5-DA2E-D34681F8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2FA2-2BE2-3633-AA72-29AC227B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219E-C7F0-7C48-88D4-8A6844163685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2971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CADD-98CF-C314-F031-1F2B0810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A5F71-4EF4-A846-673D-A513703EA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75DB3-F7F7-D246-DDF1-AA35124D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188-C06B-944B-BB54-1E5C470727DB}" type="datetimeFigureOut">
              <a:rPr lang="en-IS" smtClean="0"/>
              <a:t>04/12/2024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40CD7-C12F-A0F2-97B0-386637FF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00E68-C5C7-94BE-D3D6-903229BE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219E-C7F0-7C48-88D4-8A6844163685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5709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4ADE4-0769-A025-C6F3-9B817A9B7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25815-C630-65A4-E535-2C42BEE83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10680-863E-D5AD-22FA-2172BD11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188-C06B-944B-BB54-1E5C470727DB}" type="datetimeFigureOut">
              <a:rPr lang="en-IS" smtClean="0"/>
              <a:t>04/12/2024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A7FD2-6EFC-930A-8833-A20367D9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6BE88-E61E-C699-F082-B789FB2D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219E-C7F0-7C48-88D4-8A6844163685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5344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2CA7-78ED-7A8E-2D38-51393513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1EA93-7C27-1D0F-D16F-7131A019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13109-E646-BBFA-586E-9BF8A79A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188-C06B-944B-BB54-1E5C470727DB}" type="datetimeFigureOut">
              <a:rPr lang="en-IS" smtClean="0"/>
              <a:t>04/12/2024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EAD5C-5D3D-8609-793C-520469C2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43675-D176-D0AF-5D7D-A03B560E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219E-C7F0-7C48-88D4-8A6844163685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81579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930D-8238-12E8-03A0-627C1C21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EA2E3-A3EB-2EAD-906D-BC511EF0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6CF26-B1E2-A64B-FD75-A24CC9C0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188-C06B-944B-BB54-1E5C470727DB}" type="datetimeFigureOut">
              <a:rPr lang="en-IS" smtClean="0"/>
              <a:t>04/12/2024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8D475-E5A1-6D17-5754-D986A82A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B722D-460C-37A5-B9CC-958AEB10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219E-C7F0-7C48-88D4-8A6844163685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3320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EA2F-3DD3-0EE9-D11D-3FC55DC2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DB161-1B4C-839A-7C5B-0D2628C9F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60723-F90F-2993-5774-8FDF05DB6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2B523-F539-C14D-00E4-96EC959F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188-C06B-944B-BB54-1E5C470727DB}" type="datetimeFigureOut">
              <a:rPr lang="en-IS" smtClean="0"/>
              <a:t>04/12/2024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71469-C0AF-6E9D-A367-7464F16B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C00F1-DE4B-164E-0724-CC6F742F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219E-C7F0-7C48-88D4-8A6844163685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84638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36D0-0303-04C1-4F15-69675BC5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DF402-9D14-44A1-A520-DCBEBD2F9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83BBA-15BE-6BB8-A4E7-3C68FD864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0CEAC-66CA-D138-6D3A-B20E01184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25026-4DFE-8F55-0053-2A5945960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8DF264-9C29-5F8D-99DF-95079D70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188-C06B-944B-BB54-1E5C470727DB}" type="datetimeFigureOut">
              <a:rPr lang="en-IS" smtClean="0"/>
              <a:t>04/12/2024</a:t>
            </a:fld>
            <a:endParaRPr lang="en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A0990E-6277-BFD4-AEC9-E27D97D3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220711-7F82-C1E1-E09A-44F5D4B3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219E-C7F0-7C48-88D4-8A6844163685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88633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D34C-C86F-8EBF-F63C-6B1DD300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974A4-DF8C-39BE-5EA2-F4E08CF9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188-C06B-944B-BB54-1E5C470727DB}" type="datetimeFigureOut">
              <a:rPr lang="en-IS" smtClean="0"/>
              <a:t>04/12/2024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F9DEC-BBC0-4347-BC68-265C9E27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B5F8E-AA43-83E7-49FE-089003AE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219E-C7F0-7C48-88D4-8A6844163685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5580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A4C8F-F99F-B576-8582-94BEC4E9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188-C06B-944B-BB54-1E5C470727DB}" type="datetimeFigureOut">
              <a:rPr lang="en-IS" smtClean="0"/>
              <a:t>04/12/2024</a:t>
            </a:fld>
            <a:endParaRPr lang="en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B0B3C-C07F-279B-75D8-B5ADF57A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494DD-974F-D23D-DFD3-394C78D3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219E-C7F0-7C48-88D4-8A6844163685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3277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EA79-B4FA-6011-222A-9A31B595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E443-866D-404D-D208-A241C3D5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50513-8B64-72B7-DDF5-9FE11F64C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F973F-BE3B-7284-46C5-1FE3B073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188-C06B-944B-BB54-1E5C470727DB}" type="datetimeFigureOut">
              <a:rPr lang="en-IS" smtClean="0"/>
              <a:t>04/12/2024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3A4C5-0A55-8BA9-9FD4-FA1A4397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74EAC-C46C-8304-C4F3-99AA3789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219E-C7F0-7C48-88D4-8A6844163685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6871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A4E2-1C60-4715-F230-DC8364CE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01E15-E687-3C26-5F9E-DA723F498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9F2F6-0EF7-AECF-EA15-1688D7ACF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C3B9A-409D-77EA-EAC2-B9007893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188-C06B-944B-BB54-1E5C470727DB}" type="datetimeFigureOut">
              <a:rPr lang="en-IS" smtClean="0"/>
              <a:t>04/12/2024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6A668-7507-4830-9A81-D7E0A4B8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2E133-202B-C693-D97B-C9CE28A4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219E-C7F0-7C48-88D4-8A6844163685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5661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CCD430-E4CD-AB9C-6493-0F5BE2CF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64420-25FF-1193-3057-8898942E4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BD32C-C184-53F2-C5BF-95AE19152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AE188-C06B-944B-BB54-1E5C470727DB}" type="datetimeFigureOut">
              <a:rPr lang="en-IS" smtClean="0"/>
              <a:t>04/12/2024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50581-9158-BA5B-582B-11F67DDEF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3E7C-29A4-0C43-EBFF-5E292BF8A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5219E-C7F0-7C48-88D4-8A6844163685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78143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D3EB45-80B6-577C-E3F7-75D59B57F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1326663"/>
          </a:xfrm>
        </p:spPr>
        <p:txBody>
          <a:bodyPr>
            <a:normAutofit/>
          </a:bodyPr>
          <a:lstStyle/>
          <a:p>
            <a:r>
              <a:rPr lang="en-IS" sz="5200" b="1" dirty="0">
                <a:solidFill>
                  <a:schemeClr val="tx2"/>
                </a:solidFill>
                <a:latin typeface="+mn-lt"/>
              </a:rPr>
              <a:t>3. </a:t>
            </a:r>
            <a:r>
              <a:rPr lang="en-GB" sz="5200" b="1" dirty="0">
                <a:solidFill>
                  <a:schemeClr val="tx2"/>
                </a:solidFill>
                <a:latin typeface="+mn-lt"/>
              </a:rPr>
              <a:t>lota</a:t>
            </a:r>
            <a:r>
              <a:rPr lang="en-IS" sz="5200" b="1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4FA49-05CF-FED1-557B-0E30B0A3D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3429000"/>
            <a:ext cx="5760846" cy="1418231"/>
          </a:xfrm>
        </p:spPr>
        <p:txBody>
          <a:bodyPr>
            <a:noAutofit/>
          </a:bodyPr>
          <a:lstStyle/>
          <a:p>
            <a:r>
              <a:rPr lang="en-IS" sz="3600" b="1" dirty="0">
                <a:solidFill>
                  <a:schemeClr val="tx2"/>
                </a:solidFill>
              </a:rPr>
              <a:t>Leikur barna</a:t>
            </a:r>
          </a:p>
          <a:p>
            <a:r>
              <a:rPr lang="en-IS" sz="3600" b="1" dirty="0">
                <a:solidFill>
                  <a:schemeClr val="tx2"/>
                </a:solidFill>
              </a:rPr>
              <a:t>Dagskráin </a:t>
            </a:r>
            <a:r>
              <a:rPr lang="en-GB" sz="3600" b="1" dirty="0" err="1">
                <a:solidFill>
                  <a:schemeClr val="tx2"/>
                </a:solidFill>
              </a:rPr>
              <a:t>í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dag</a:t>
            </a:r>
            <a:r>
              <a:rPr lang="en-GB" sz="3600" b="1" dirty="0">
                <a:solidFill>
                  <a:schemeClr val="tx2"/>
                </a:solidFill>
              </a:rPr>
              <a:t> 4. </a:t>
            </a:r>
            <a:r>
              <a:rPr lang="en-GB" sz="3600" b="1" dirty="0" err="1">
                <a:solidFill>
                  <a:schemeClr val="tx2"/>
                </a:solidFill>
              </a:rPr>
              <a:t>desember</a:t>
            </a:r>
            <a:endParaRPr lang="en-I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4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diagram, application&#10;&#10;Description automatically generated with medium confidence">
            <a:extLst>
              <a:ext uri="{FF2B5EF4-FFF2-40B4-BE49-F238E27FC236}">
                <a16:creationId xmlns:a16="http://schemas.microsoft.com/office/drawing/2014/main" id="{33978CB3-3BAF-2E06-0AE4-08CF7A80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5"/>
            <a:ext cx="10905066" cy="542526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1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BDC732-B38A-8D15-2821-37DF64D82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6" r="5777" b="1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7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224D0-E423-F33F-45BC-BD8187FF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Orðaforði námskeiðsins – læra þessi orð!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29633-30B4-6D5C-5CAF-DB316514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Samskiptaherbergi</a:t>
            </a:r>
          </a:p>
          <a:p>
            <a:r>
              <a:rPr lang="en-IS" dirty="0"/>
              <a:t>Upptaka</a:t>
            </a:r>
          </a:p>
          <a:p>
            <a:r>
              <a:rPr lang="en-IS" dirty="0"/>
              <a:t>Fyrirlestur</a:t>
            </a:r>
          </a:p>
          <a:p>
            <a:r>
              <a:rPr lang="en-IS" dirty="0"/>
              <a:t>Umræður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16463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D55C3-EAEA-636A-B0C7-556FF91D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Umræður</a:t>
            </a:r>
            <a:br>
              <a:rPr lang="en-IS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S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Samskiptaherbergi í 15 mínútur</a:t>
            </a:r>
            <a:br>
              <a:rPr lang="en-IS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S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spurningar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8ECE-A5B8-ED8F-6F15-7AF3D0AFB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Af hverju er </a:t>
            </a:r>
            <a:r>
              <a:rPr lang="is-IS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sjálfsprottinn leikur </a:t>
            </a:r>
            <a:r>
              <a:rPr lang="is-IS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mikilvægur fyrir nám barnanna?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Hvað getur verið </a:t>
            </a:r>
            <a:r>
              <a:rPr lang="is-IS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stuðningur</a:t>
            </a:r>
            <a:r>
              <a:rPr lang="is-IS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í sjálfsprottum leik?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Er starfsfólk á ykkar leikskóla til staðar og </a:t>
            </a:r>
            <a:r>
              <a:rPr lang="is-IS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leiðbeinir</a:t>
            </a:r>
            <a:r>
              <a:rPr lang="is-IS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börnum í sjálfsprottum leik þegar það á við?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Er starfsfólk í </a:t>
            </a:r>
            <a:r>
              <a:rPr lang="is-IS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eftirlitshlutverki</a:t>
            </a:r>
            <a:r>
              <a:rPr lang="is-IS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eða </a:t>
            </a:r>
            <a:r>
              <a:rPr lang="is-IS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virkir</a:t>
            </a:r>
            <a:r>
              <a:rPr lang="is-IS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þátttakendur í leik barnanna?</a:t>
            </a:r>
          </a:p>
          <a:p>
            <a:pPr marL="0" indent="0">
              <a:buNone/>
            </a:pPr>
            <a:endParaRPr lang="en-IS" sz="2000" dirty="0"/>
          </a:p>
        </p:txBody>
      </p:sp>
    </p:spTree>
    <p:extLst>
      <p:ext uri="{BB962C8B-B14F-4D97-AF65-F5344CB8AC3E}">
        <p14:creationId xmlns:p14="http://schemas.microsoft.com/office/powerpoint/2010/main" val="411784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C873-B811-8D0F-5428-C55BF6AA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b="1" dirty="0"/>
              <a:t>Verkefni fyrir þátttakendur með börnunum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8164-DCF7-9DC2-AAE4-7734A6705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fontAlgn="base">
              <a:lnSpc>
                <a:spcPct val="120000"/>
              </a:lnSpc>
            </a:pPr>
            <a:r>
              <a:rPr lang="en-GB" sz="2600" b="1" i="0" u="none" strike="noStrike" dirty="0" err="1">
                <a:solidFill>
                  <a:srgbClr val="1B1B1B"/>
                </a:solidFill>
                <a:effectLst/>
                <a:latin typeface="Nacell"/>
              </a:rPr>
              <a:t>Hópar</a:t>
            </a:r>
            <a:r>
              <a:rPr lang="en-GB" sz="2600" b="1" i="0" u="none" strike="noStrike" dirty="0">
                <a:solidFill>
                  <a:srgbClr val="1B1B1B"/>
                </a:solidFill>
                <a:effectLst/>
                <a:latin typeface="Nacell"/>
              </a:rPr>
              <a:t> 1, 2 </a:t>
            </a:r>
            <a:r>
              <a:rPr lang="en-GB" sz="2600" b="1" i="0" u="none" strike="noStrike" dirty="0" err="1">
                <a:solidFill>
                  <a:srgbClr val="1B1B1B"/>
                </a:solidFill>
                <a:effectLst/>
                <a:latin typeface="Nacell"/>
              </a:rPr>
              <a:t>og</a:t>
            </a:r>
            <a:r>
              <a:rPr lang="en-GB" sz="2600" b="1" i="0" u="none" strike="noStrike" dirty="0">
                <a:solidFill>
                  <a:srgbClr val="1B1B1B"/>
                </a:solidFill>
                <a:effectLst/>
                <a:latin typeface="Nacell"/>
              </a:rPr>
              <a:t> 3</a:t>
            </a:r>
            <a:endParaRPr lang="en-GB" sz="2600" b="0" i="0" dirty="0">
              <a:solidFill>
                <a:srgbClr val="1B1B1B"/>
              </a:solidFill>
              <a:effectLst/>
              <a:latin typeface="Nacell"/>
            </a:endParaRP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Hvaða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leikur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var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valinn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og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hvar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voruð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þið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að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leika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leikinn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voru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börnin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gömul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Var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blandaður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hópur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;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strákar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og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stelpur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,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eða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bara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strákar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eða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bara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stelpur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Hvaða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leikefni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var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notað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Hvernig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gekk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að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leika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leikinn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algn="l" fontAlgn="base">
              <a:lnSpc>
                <a:spcPct val="120000"/>
              </a:lnSpc>
            </a:pPr>
            <a:r>
              <a:rPr lang="en-GB" sz="2600" b="1" i="0" u="none" strike="noStrike" dirty="0" err="1">
                <a:solidFill>
                  <a:srgbClr val="1B1B1B"/>
                </a:solidFill>
                <a:effectLst/>
                <a:latin typeface="Nacell"/>
              </a:rPr>
              <a:t>Hópar</a:t>
            </a:r>
            <a:r>
              <a:rPr lang="en-GB" sz="2600" b="1" i="0" u="none" strike="noStrike" dirty="0">
                <a:solidFill>
                  <a:srgbClr val="1B1B1B"/>
                </a:solidFill>
                <a:effectLst/>
                <a:latin typeface="Nacell"/>
              </a:rPr>
              <a:t> 4 </a:t>
            </a:r>
            <a:r>
              <a:rPr lang="en-GB" sz="2600" b="1" i="0" u="none" strike="noStrike" dirty="0" err="1">
                <a:solidFill>
                  <a:srgbClr val="1B1B1B"/>
                </a:solidFill>
                <a:effectLst/>
                <a:latin typeface="Nacell"/>
              </a:rPr>
              <a:t>og</a:t>
            </a:r>
            <a:r>
              <a:rPr lang="en-GB" sz="2600" b="1" i="0" u="none" strike="noStrike" dirty="0">
                <a:solidFill>
                  <a:srgbClr val="1B1B1B"/>
                </a:solidFill>
                <a:effectLst/>
                <a:latin typeface="Nacell"/>
              </a:rPr>
              <a:t> 5 </a:t>
            </a:r>
            <a:endParaRPr lang="en-GB" sz="2600" b="0" i="0" dirty="0">
              <a:solidFill>
                <a:srgbClr val="1B1B1B"/>
              </a:solidFill>
              <a:effectLst/>
              <a:latin typeface="Nacell"/>
            </a:endParaRP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leikur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var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valinn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,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hvaða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leikefni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og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voru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börnin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gömul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Hver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skipulagði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leikinn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? (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þið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,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annað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starfsfólk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eða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börnin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)</a:t>
            </a: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Hvernig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börnunum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í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leiknum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eru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börnin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að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takast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á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við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og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læra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í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leiknum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Hvert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var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hlutverk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ykkar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í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leik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barnanna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Hvað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lærðir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þú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í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þessu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 </a:t>
            </a:r>
            <a:r>
              <a:rPr lang="en-GB" sz="2600" b="0" i="0" u="none" strike="noStrike" dirty="0" err="1">
                <a:solidFill>
                  <a:srgbClr val="1B1B1B"/>
                </a:solidFill>
                <a:effectLst/>
                <a:latin typeface="Nacell"/>
              </a:rPr>
              <a:t>verkefni</a:t>
            </a:r>
            <a:r>
              <a:rPr lang="en-GB" sz="2600" b="0" i="0" u="none" strike="noStrike" dirty="0">
                <a:solidFill>
                  <a:srgbClr val="1B1B1B"/>
                </a:solidFill>
                <a:effectLst/>
                <a:latin typeface="Nacell"/>
              </a:rPr>
              <a:t>?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70486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792DE-357E-97A5-63B3-A2F4182A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IS">
                <a:solidFill>
                  <a:srgbClr val="FFFFFF"/>
                </a:solidFill>
              </a:rPr>
              <a:t>Jákvæð athygli mánaðarins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82DB7-C312-3927-824A-491187FF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2483224"/>
            <a:ext cx="5536397" cy="297809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3600" b="1" i="0" u="none" strike="noStrike" dirty="0">
                <a:effectLst/>
                <a:latin typeface="Nacell"/>
              </a:rPr>
              <a:t>“</a:t>
            </a:r>
            <a:r>
              <a:rPr lang="en-GB" sz="3600" b="1" i="0" u="none" strike="noStrike" dirty="0" err="1">
                <a:effectLst/>
                <a:latin typeface="Nacell"/>
              </a:rPr>
              <a:t>Þetta</a:t>
            </a:r>
            <a:r>
              <a:rPr lang="en-GB" sz="3600" b="1" i="0" u="none" strike="noStrike" dirty="0">
                <a:effectLst/>
                <a:latin typeface="Nacell"/>
              </a:rPr>
              <a:t> er </a:t>
            </a:r>
            <a:r>
              <a:rPr lang="en-GB" sz="3600" b="1" i="0" u="none" strike="noStrike" dirty="0" err="1">
                <a:effectLst/>
                <a:latin typeface="Nacell"/>
              </a:rPr>
              <a:t>vel</a:t>
            </a:r>
            <a:r>
              <a:rPr lang="en-GB" sz="3600" b="1" i="0" u="none" strike="noStrike" dirty="0">
                <a:effectLst/>
                <a:latin typeface="Nacell"/>
              </a:rPr>
              <a:t> </a:t>
            </a:r>
            <a:r>
              <a:rPr lang="en-GB" sz="3600" b="1" i="0" u="none" strike="noStrike" dirty="0" err="1">
                <a:effectLst/>
                <a:latin typeface="Nacell"/>
              </a:rPr>
              <a:t>unnið</a:t>
            </a:r>
            <a:r>
              <a:rPr lang="en-GB" sz="3600" b="1" i="0" u="none" strike="noStrike" dirty="0">
                <a:effectLst/>
                <a:latin typeface="Nacell"/>
              </a:rPr>
              <a:t> </a:t>
            </a:r>
            <a:r>
              <a:rPr lang="en-GB" sz="3600" b="1" i="0" u="none" strike="noStrike" dirty="0" err="1">
                <a:effectLst/>
                <a:latin typeface="Nacell"/>
              </a:rPr>
              <a:t>hjá</a:t>
            </a:r>
            <a:r>
              <a:rPr lang="en-GB" sz="3600" b="1" i="0" u="none" strike="noStrike" dirty="0">
                <a:effectLst/>
                <a:latin typeface="Nacell"/>
              </a:rPr>
              <a:t> </a:t>
            </a:r>
            <a:r>
              <a:rPr lang="en-GB" sz="3600" b="1" i="0" u="none" strike="noStrike" dirty="0" err="1">
                <a:effectLst/>
                <a:latin typeface="Nacell"/>
              </a:rPr>
              <a:t>þér</a:t>
            </a:r>
            <a:r>
              <a:rPr lang="en-GB" sz="3600" b="1" i="0" u="none" strike="noStrike" dirty="0">
                <a:effectLst/>
                <a:latin typeface="Nacell"/>
              </a:rPr>
              <a:t>, </a:t>
            </a:r>
          </a:p>
          <a:p>
            <a:pPr marL="0" indent="0" fontAlgn="base">
              <a:buNone/>
            </a:pPr>
            <a:r>
              <a:rPr lang="en-GB" sz="3600" b="1" dirty="0">
                <a:latin typeface="Nacell"/>
              </a:rPr>
              <a:t>   </a:t>
            </a:r>
            <a:r>
              <a:rPr lang="en-GB" sz="3600" b="1" i="0" u="none" strike="noStrike" dirty="0" err="1">
                <a:effectLst/>
                <a:latin typeface="Nacell"/>
              </a:rPr>
              <a:t>þú</a:t>
            </a:r>
            <a:r>
              <a:rPr lang="en-GB" sz="3600" b="1" i="0" u="none" strike="noStrike" dirty="0">
                <a:effectLst/>
                <a:latin typeface="Nacell"/>
              </a:rPr>
              <a:t> </a:t>
            </a:r>
            <a:r>
              <a:rPr lang="en-GB" sz="3600" b="1" i="0" u="none" strike="noStrike" dirty="0" err="1">
                <a:effectLst/>
                <a:latin typeface="Nacell"/>
              </a:rPr>
              <a:t>hefur</a:t>
            </a:r>
            <a:r>
              <a:rPr lang="en-GB" sz="3600" b="1" i="0" u="none" strike="noStrike" dirty="0">
                <a:effectLst/>
                <a:latin typeface="Nacell"/>
              </a:rPr>
              <a:t> </a:t>
            </a:r>
            <a:r>
              <a:rPr lang="en-GB" sz="3600" b="1" i="0" u="none" strike="noStrike" dirty="0" err="1">
                <a:effectLst/>
                <a:latin typeface="Nacell"/>
              </a:rPr>
              <a:t>bætt</a:t>
            </a:r>
            <a:r>
              <a:rPr lang="en-GB" sz="3600" b="1" i="0" u="none" strike="noStrike" dirty="0">
                <a:effectLst/>
                <a:latin typeface="Nacell"/>
              </a:rPr>
              <a:t> </a:t>
            </a:r>
            <a:r>
              <a:rPr lang="en-GB" sz="3600" b="1" i="0" u="none" strike="noStrike" dirty="0" err="1">
                <a:effectLst/>
                <a:latin typeface="Nacell"/>
              </a:rPr>
              <a:t>þig</a:t>
            </a:r>
            <a:r>
              <a:rPr lang="en-GB" sz="3600" b="1" i="0" u="none" strike="noStrike" dirty="0">
                <a:effectLst/>
                <a:latin typeface="Nacell"/>
              </a:rPr>
              <a:t> </a:t>
            </a:r>
            <a:r>
              <a:rPr lang="en-GB" sz="3600" b="1" i="0" u="none" strike="noStrike" dirty="0" err="1">
                <a:effectLst/>
                <a:latin typeface="Nacell"/>
              </a:rPr>
              <a:t>mikið</a:t>
            </a:r>
            <a:r>
              <a:rPr lang="en-GB" sz="3600" b="1" i="0" u="none" strike="noStrike" dirty="0">
                <a:effectLst/>
                <a:latin typeface="Nacell"/>
              </a:rPr>
              <a:t>”.</a:t>
            </a:r>
            <a:endParaRPr lang="en-GB" sz="3600" b="0" i="0" u="none" strike="noStrike" dirty="0">
              <a:effectLst/>
              <a:latin typeface="Nacell"/>
            </a:endParaRPr>
          </a:p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39214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DD9C6-16B1-35C5-E08F-A80335B3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S" sz="5400" dirty="0"/>
              <a:t>Málsháttur mánaðarins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EA56-D68E-02A1-78DF-06602EF3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712463"/>
            <a:ext cx="4243589" cy="2481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0" u="none" strike="noStrike" dirty="0">
                <a:effectLst/>
                <a:latin typeface="Nacell"/>
              </a:rPr>
              <a:t>“</a:t>
            </a:r>
            <a:r>
              <a:rPr lang="en-GB" b="1" i="0" u="none" strike="noStrike" dirty="0" err="1">
                <a:effectLst/>
                <a:latin typeface="Nacell"/>
              </a:rPr>
              <a:t>Allir</a:t>
            </a:r>
            <a:r>
              <a:rPr lang="en-GB" b="1" i="0" u="none" strike="noStrike" dirty="0">
                <a:effectLst/>
                <a:latin typeface="Nacell"/>
              </a:rPr>
              <a:t> </a:t>
            </a:r>
            <a:r>
              <a:rPr lang="en-GB" b="1" i="0" u="none" strike="noStrike" dirty="0" err="1">
                <a:effectLst/>
                <a:latin typeface="Nacell"/>
              </a:rPr>
              <a:t>eru</a:t>
            </a:r>
            <a:r>
              <a:rPr lang="en-GB" b="1" i="0" u="none" strike="noStrike" dirty="0">
                <a:effectLst/>
                <a:latin typeface="Nacell"/>
              </a:rPr>
              <a:t> </a:t>
            </a:r>
            <a:r>
              <a:rPr lang="en-GB" b="1" i="0" u="none" strike="noStrike" dirty="0" err="1">
                <a:effectLst/>
                <a:latin typeface="Nacell"/>
              </a:rPr>
              <a:t>bændur</a:t>
            </a:r>
            <a:r>
              <a:rPr lang="en-GB" b="1" i="0" u="none" strike="noStrike" dirty="0">
                <a:effectLst/>
                <a:latin typeface="Nacell"/>
              </a:rPr>
              <a:t> </a:t>
            </a:r>
            <a:r>
              <a:rPr lang="en-GB" b="1" i="0" u="none" strike="noStrike" dirty="0" err="1">
                <a:effectLst/>
                <a:latin typeface="Nacell"/>
              </a:rPr>
              <a:t>til</a:t>
            </a:r>
            <a:r>
              <a:rPr lang="en-GB" b="1" i="0" u="none" strike="noStrike" dirty="0">
                <a:effectLst/>
                <a:latin typeface="Nacell"/>
              </a:rPr>
              <a:t> </a:t>
            </a:r>
            <a:r>
              <a:rPr lang="en-GB" b="1" i="0" u="none" strike="noStrike" dirty="0" err="1">
                <a:effectLst/>
                <a:latin typeface="Nacell"/>
              </a:rPr>
              <a:t>jóla</a:t>
            </a:r>
            <a:r>
              <a:rPr lang="en-GB" b="1" i="0" u="none" strike="noStrike" dirty="0">
                <a:effectLst/>
                <a:latin typeface="Nacell"/>
              </a:rPr>
              <a:t>”.</a:t>
            </a:r>
          </a:p>
          <a:p>
            <a:pPr marL="0" indent="0">
              <a:buNone/>
            </a:pPr>
            <a:endParaRPr lang="en-GB" sz="2200" b="0" i="0" u="none" strike="noStrike" dirty="0">
              <a:effectLst/>
              <a:latin typeface="Nacell"/>
            </a:endParaRPr>
          </a:p>
          <a:p>
            <a:endParaRPr lang="en-IS" sz="2200" dirty="0"/>
          </a:p>
        </p:txBody>
      </p:sp>
      <p:pic>
        <p:nvPicPr>
          <p:cNvPr id="5" name="Picture 4" descr="A pair of sheep in the snow&#10;&#10;Description automatically generated">
            <a:extLst>
              <a:ext uri="{FF2B5EF4-FFF2-40B4-BE49-F238E27FC236}">
                <a16:creationId xmlns:a16="http://schemas.microsoft.com/office/drawing/2014/main" id="{0A3E2919-6C1A-9F6D-4EBB-34C237609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4" r="2" b="760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850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0265B-82B1-B172-8FAE-3B9DD534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998"/>
            <a:ext cx="5558489" cy="5698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S" sz="4400" dirty="0"/>
              <a:t>leiða - stýra – stjórna</a:t>
            </a:r>
          </a:p>
          <a:p>
            <a:pPr marL="0" indent="0">
              <a:buNone/>
            </a:pPr>
            <a:r>
              <a:rPr lang="en-IS" sz="4400" dirty="0"/>
              <a:t>Leiða:</a:t>
            </a:r>
          </a:p>
          <a:p>
            <a:pPr marL="0" indent="0">
              <a:buNone/>
            </a:pPr>
            <a:r>
              <a:rPr lang="en-IS" sz="4400" dirty="0"/>
              <a:t>Ég ráðlegg þér að fara í kuldakalla af því að það er kalt úti.</a:t>
            </a:r>
          </a:p>
          <a:p>
            <a:pPr marL="0" indent="0">
              <a:buNone/>
            </a:pPr>
            <a:r>
              <a:rPr lang="en-IS" sz="4400" dirty="0"/>
              <a:t>Ég mæli með að fara í kuldagalla.</a:t>
            </a:r>
          </a:p>
          <a:p>
            <a:pPr marL="0" indent="0">
              <a:buNone/>
            </a:pPr>
            <a:endParaRPr lang="en-IS" sz="4400" dirty="0"/>
          </a:p>
          <a:p>
            <a:pPr marL="0" indent="0">
              <a:buNone/>
            </a:pPr>
            <a:endParaRPr lang="en-IS" sz="4400" dirty="0"/>
          </a:p>
          <a:p>
            <a:pPr marL="0" indent="0">
              <a:buNone/>
            </a:pPr>
            <a:endParaRPr lang="en-IS" sz="4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2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250</Words>
  <Application>Microsoft Macintosh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Nacell</vt:lpstr>
      <vt:lpstr>Segoe UI</vt:lpstr>
      <vt:lpstr>Office Theme</vt:lpstr>
      <vt:lpstr>3. lota </vt:lpstr>
      <vt:lpstr>PowerPoint Presentation</vt:lpstr>
      <vt:lpstr>PowerPoint Presentation</vt:lpstr>
      <vt:lpstr>Orðaforði námskeiðsins – læra þessi orð!</vt:lpstr>
      <vt:lpstr>Umræður Samskiptaherbergi í 15 mínútur spurningar</vt:lpstr>
      <vt:lpstr>Verkefni fyrir þátttakendur með börnunum</vt:lpstr>
      <vt:lpstr>Jákvæð athygli mánaðarins</vt:lpstr>
      <vt:lpstr>Málsháttur mánaðarins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lota </dc:title>
  <dc:creator>Guðlaug Stella Brynjólfsdóttir - HI</dc:creator>
  <cp:lastModifiedBy>Guðlaug Stella Brynjólfsdóttir - HI</cp:lastModifiedBy>
  <cp:revision>5</cp:revision>
  <dcterms:created xsi:type="dcterms:W3CDTF">2023-02-08T12:49:35Z</dcterms:created>
  <dcterms:modified xsi:type="dcterms:W3CDTF">2024-12-05T12:33:55Z</dcterms:modified>
</cp:coreProperties>
</file>